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4"/>
  </p:notesMasterIdLst>
  <p:sldIdLst>
    <p:sldId id="256" r:id="rId2"/>
    <p:sldId id="277" r:id="rId3"/>
    <p:sldId id="257" r:id="rId4"/>
    <p:sldId id="283" r:id="rId5"/>
    <p:sldId id="284" r:id="rId6"/>
    <p:sldId id="285" r:id="rId7"/>
    <p:sldId id="261" r:id="rId8"/>
    <p:sldId id="264" r:id="rId9"/>
    <p:sldId id="281" r:id="rId10"/>
    <p:sldId id="265" r:id="rId11"/>
    <p:sldId id="266" r:id="rId12"/>
    <p:sldId id="286" r:id="rId13"/>
    <p:sldId id="267" r:id="rId14"/>
    <p:sldId id="270" r:id="rId15"/>
    <p:sldId id="271" r:id="rId16"/>
    <p:sldId id="272" r:id="rId17"/>
    <p:sldId id="273" r:id="rId18"/>
    <p:sldId id="274" r:id="rId19"/>
    <p:sldId id="287" r:id="rId20"/>
    <p:sldId id="275" r:id="rId21"/>
    <p:sldId id="276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1261">
          <p15:clr>
            <a:srgbClr val="A4A3A4"/>
          </p15:clr>
        </p15:guide>
        <p15:guide id="4" orient="horz" pos="2146">
          <p15:clr>
            <a:srgbClr val="A4A3A4"/>
          </p15:clr>
        </p15:guide>
        <p15:guide id="5" orient="horz" pos="257">
          <p15:clr>
            <a:srgbClr val="A4A3A4"/>
          </p15:clr>
        </p15:guide>
        <p15:guide id="6" orient="horz" pos="1434">
          <p15:clr>
            <a:srgbClr val="A4A3A4"/>
          </p15:clr>
        </p15:guide>
        <p15:guide id="7" pos="5469">
          <p15:clr>
            <a:srgbClr val="A4A3A4"/>
          </p15:clr>
        </p15:guide>
        <p15:guide id="8" pos="2880">
          <p15:clr>
            <a:srgbClr val="A4A3A4"/>
          </p15:clr>
        </p15:guide>
        <p15:guide id="9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E92"/>
    <a:srgbClr val="0D9DA1"/>
    <a:srgbClr val="C7D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506" y="114"/>
      </p:cViewPr>
      <p:guideLst>
        <p:guide orient="horz" pos="169"/>
        <p:guide orient="horz" pos="4032"/>
        <p:guide orient="horz" pos="1261"/>
        <p:guide orient="horz" pos="2146"/>
        <p:guide orient="horz" pos="257"/>
        <p:guide orient="horz" pos="1434"/>
        <p:guide pos="5469"/>
        <p:guide pos="288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1B3B-4BF1-4D0F-9628-FEE5129BACE8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D127E-922A-449A-88B1-583876706F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27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D836-1405-4200-91E3-505CC4C25481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4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025" y="268289"/>
            <a:ext cx="4570105" cy="2008186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98" y="1594559"/>
            <a:ext cx="8233490" cy="463229"/>
          </a:xfrm>
        </p:spPr>
        <p:txBody>
          <a:bodyPr anchor="b" anchorCtr="0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3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ł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417618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4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ła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4"/>
            <a:ext cx="4038600" cy="412432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4"/>
            <a:ext cx="4038600" cy="412432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417618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3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łam + mot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665"/>
            <a:ext cx="9144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665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76474"/>
            <a:ext cx="8229600" cy="4124325"/>
          </a:xfrm>
        </p:spPr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417618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5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łamy + mot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18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665"/>
            <a:ext cx="9144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665"/>
            <a:ext cx="9144000" cy="4572000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4"/>
            <a:ext cx="4040188" cy="4124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4"/>
            <a:ext cx="4041775" cy="4124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7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4483009" cy="20018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6474"/>
            <a:ext cx="8229600" cy="4124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700" y="417487"/>
            <a:ext cx="32131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3700" y="417487"/>
            <a:ext cx="32131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73700" y="417487"/>
            <a:ext cx="3213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34" Type="http://schemas.openxmlformats.org/officeDocument/2006/relationships/image" Target="../media/image37.jp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29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jp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png"/><Relationship Id="rId8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977" y="348189"/>
            <a:ext cx="4970231" cy="1391835"/>
          </a:xfrm>
        </p:spPr>
        <p:txBody>
          <a:bodyPr>
            <a:noAutofit/>
          </a:bodyPr>
          <a:lstStyle/>
          <a:p>
            <a:pPr algn="ctr"/>
            <a:r>
              <a:rPr lang="pl-PL" sz="3800" dirty="0">
                <a:solidFill>
                  <a:srgbClr val="0D9DA1"/>
                </a:solidFill>
              </a:rPr>
              <a:t>WSPIERAMY</a:t>
            </a:r>
            <a:br>
              <a:rPr lang="pl-PL" sz="3600" dirty="0">
                <a:solidFill>
                  <a:srgbClr val="0D9DA1"/>
                </a:solidFill>
              </a:rPr>
            </a:br>
            <a:r>
              <a:rPr lang="pl-PL" sz="1600" dirty="0">
                <a:solidFill>
                  <a:srgbClr val="0D9DA1"/>
                </a:solidFill>
              </a:rPr>
              <a:t> </a:t>
            </a:r>
            <a:br>
              <a:rPr lang="pl-PL" sz="3600" dirty="0">
                <a:solidFill>
                  <a:srgbClr val="0D9DA1"/>
                </a:solidFill>
              </a:rPr>
            </a:br>
            <a:r>
              <a:rPr lang="pl-PL" sz="3800" dirty="0">
                <a:solidFill>
                  <a:srgbClr val="0D9DA1"/>
                </a:solidFill>
              </a:rPr>
              <a:t>NOWE INWESTYCJE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294AD4-A942-44FD-9EB0-8DCDF27D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D14523-1DBB-4D59-AC1E-068AE0AA6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883" y="1101564"/>
            <a:ext cx="4363375" cy="400065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Koszty kwalifikujące się do objęcia wsparciem na nowe inwestycje: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9270D47-B6B5-4D37-9D26-1E27AA25F71D}"/>
              </a:ext>
            </a:extLst>
          </p:cNvPr>
          <p:cNvSpPr txBox="1"/>
          <p:nvPr/>
        </p:nvSpPr>
        <p:spPr>
          <a:xfrm>
            <a:off x="248472" y="1902797"/>
            <a:ext cx="82757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364E92"/>
                </a:solidFill>
              </a:rPr>
              <a:t>nabycie gruntów lub prawa użytkowania wieczystego;</a:t>
            </a:r>
          </a:p>
          <a:p>
            <a:pPr algn="just"/>
            <a:endParaRPr lang="pl-PL" sz="600" b="1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364E92"/>
                </a:solidFill>
              </a:rPr>
              <a:t>nabycie albo wytworzenie we własnym zakresie środków trwałych (zaliczenie ich odo składników majątku podatnika i zaliczenie ich do ewidencji środków trwałych);</a:t>
            </a:r>
          </a:p>
          <a:p>
            <a:pPr algn="just"/>
            <a:endParaRPr lang="pl-PL" sz="600" b="1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364E92"/>
                </a:solidFill>
              </a:rPr>
              <a:t>rozbudowa lub modernizacja istniejących środków trwałych;</a:t>
            </a:r>
          </a:p>
          <a:p>
            <a:pPr algn="just"/>
            <a:endParaRPr lang="pl-PL" sz="600" b="1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364E92"/>
                </a:solidFill>
              </a:rPr>
              <a:t>nabycie wartości niematerialnych i prawnych (transfer technologii, prawa patentowe, licencje, know-how, nieopatentowana wiedza techniczna);</a:t>
            </a:r>
          </a:p>
          <a:p>
            <a:pPr algn="just"/>
            <a:endParaRPr lang="pl-PL" sz="600" b="1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364E92"/>
                </a:solidFill>
              </a:rPr>
              <a:t>najem lub dzierżawa gruntów, budynków i budowli (przez co najmniej 5 lub 3 lata licząc od terminu zakończenia inwestycji);</a:t>
            </a:r>
          </a:p>
          <a:p>
            <a:pPr algn="just"/>
            <a:endParaRPr lang="pl-PL" sz="600" b="1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364E92"/>
                </a:solidFill>
              </a:rPr>
              <a:t>nabycie aktywów innych niż grunty, budynki i budowle objęte najmem lub dzierżawą (leasing finansowy – zobowiązanie do nabycia aktywów z dniem upływu okresu najmu lub dzierżawy)</a:t>
            </a:r>
          </a:p>
          <a:p>
            <a:pPr algn="just"/>
            <a:endParaRPr lang="pl-PL" sz="600" b="1" dirty="0">
              <a:solidFill>
                <a:srgbClr val="364E92"/>
              </a:solidFill>
            </a:endParaRPr>
          </a:p>
          <a:p>
            <a:pPr algn="just"/>
            <a:r>
              <a:rPr lang="pl-PL" b="1" dirty="0">
                <a:solidFill>
                  <a:srgbClr val="364E92"/>
                </a:solidFill>
              </a:rPr>
              <a:t>lub</a:t>
            </a:r>
          </a:p>
          <a:p>
            <a:pPr algn="just"/>
            <a:endParaRPr lang="pl-PL" sz="600" b="1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364E92"/>
                </a:solidFill>
              </a:rPr>
              <a:t>dwuletnie koszty pracy nowozatrudnionych pracowników.</a:t>
            </a:r>
          </a:p>
        </p:txBody>
      </p:sp>
    </p:spTree>
    <p:extLst>
      <p:ext uri="{BB962C8B-B14F-4D97-AF65-F5344CB8AC3E}">
        <p14:creationId xmlns:p14="http://schemas.microsoft.com/office/powerpoint/2010/main" val="36886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FD9B03-E0F8-411A-BA6F-A9AC97F7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0A2CE6-26EB-4026-A93D-183A642AB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363375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Intensywność pomocy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CBCAA96-F693-4A9C-B9D8-8D5BC711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2390007"/>
            <a:ext cx="871378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l-PL" b="1" dirty="0">
                <a:solidFill>
                  <a:srgbClr val="364E92"/>
                </a:solidFill>
                <a:latin typeface="+mn-lt"/>
              </a:rPr>
              <a:t>Intensywność pomocy – inaczej procent wydatków kwalifikowanych.</a:t>
            </a:r>
          </a:p>
          <a:p>
            <a:pPr eaLnBrk="1" hangingPunct="1">
              <a:defRPr/>
            </a:pPr>
            <a:endParaRPr lang="pl-PL" sz="1200" b="1" dirty="0">
              <a:solidFill>
                <a:srgbClr val="364E92"/>
              </a:solidFill>
              <a:latin typeface="+mn-lt"/>
            </a:endParaRPr>
          </a:p>
          <a:p>
            <a:pPr eaLnBrk="1" hangingPunct="1">
              <a:defRPr/>
            </a:pPr>
            <a:r>
              <a:rPr lang="pl-PL" b="1" dirty="0">
                <a:solidFill>
                  <a:srgbClr val="364E92"/>
                </a:solidFill>
                <a:latin typeface="+mn-lt"/>
              </a:rPr>
              <a:t>Intensywność pomocy zależy od lokalizacji inwestycji i wielkości przedsiębiorstwa.</a:t>
            </a:r>
          </a:p>
          <a:p>
            <a:pPr eaLnBrk="1" hangingPunct="1">
              <a:defRPr/>
            </a:pPr>
            <a:endParaRPr lang="pl-PL" b="1" dirty="0">
              <a:solidFill>
                <a:srgbClr val="364E92"/>
              </a:solidFill>
              <a:latin typeface="+mn-lt"/>
            </a:endParaRPr>
          </a:p>
          <a:p>
            <a:pPr eaLnBrk="1" hangingPunct="1">
              <a:defRPr/>
            </a:pPr>
            <a:r>
              <a:rPr lang="pl-PL" dirty="0">
                <a:solidFill>
                  <a:srgbClr val="364E92"/>
                </a:solidFill>
                <a:latin typeface="+mn-lt"/>
              </a:rPr>
              <a:t>Tereny leżące w województwie warmińsko-mazurskim – 50%</a:t>
            </a:r>
          </a:p>
          <a:p>
            <a:pPr eaLnBrk="1" hangingPunct="1">
              <a:defRPr/>
            </a:pPr>
            <a:r>
              <a:rPr lang="pl-PL" b="1" dirty="0">
                <a:solidFill>
                  <a:srgbClr val="364E92"/>
                </a:solidFill>
                <a:latin typeface="+mn-lt"/>
              </a:rPr>
              <a:t>Tereny leżące w województwie mazowieckim – 35%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(od 01.01.2022 r. – 40%)</a:t>
            </a:r>
          </a:p>
          <a:p>
            <a:pPr eaLnBrk="1" hangingPunct="1">
              <a:defRPr/>
            </a:pPr>
            <a:endParaRPr lang="pl-PL" sz="1600" b="1" dirty="0">
              <a:solidFill>
                <a:srgbClr val="364E92"/>
              </a:solidFill>
              <a:latin typeface="+mn-lt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BD7FB26-EEA1-49A9-9307-471420E6C2D0}"/>
              </a:ext>
            </a:extLst>
          </p:cNvPr>
          <p:cNvSpPr txBox="1"/>
          <p:nvPr/>
        </p:nvSpPr>
        <p:spPr>
          <a:xfrm>
            <a:off x="276837" y="4206055"/>
            <a:ext cx="7515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>
              <a:solidFill>
                <a:srgbClr val="364E92"/>
              </a:solidFill>
              <a:latin typeface="+mn-lt"/>
            </a:endParaRPr>
          </a:p>
          <a:p>
            <a:endParaRPr lang="pl-PL" sz="1600" dirty="0">
              <a:solidFill>
                <a:srgbClr val="364E92"/>
              </a:solidFill>
            </a:endParaRPr>
          </a:p>
          <a:p>
            <a:r>
              <a:rPr lang="pl-PL" sz="1600" dirty="0">
                <a:solidFill>
                  <a:srgbClr val="364E92"/>
                </a:solidFill>
                <a:latin typeface="+mn-lt"/>
              </a:rPr>
              <a:t>Średni przedsiębiorca  +10%</a:t>
            </a:r>
          </a:p>
          <a:p>
            <a:r>
              <a:rPr lang="pl-PL" sz="1600" dirty="0">
                <a:solidFill>
                  <a:srgbClr val="364E92"/>
                </a:solidFill>
                <a:latin typeface="+mn-lt"/>
              </a:rPr>
              <a:t>Mikro i mały przedsiębiorca +20%</a:t>
            </a:r>
          </a:p>
        </p:txBody>
      </p:sp>
    </p:spTree>
    <p:extLst>
      <p:ext uri="{BB962C8B-B14F-4D97-AF65-F5344CB8AC3E}">
        <p14:creationId xmlns:p14="http://schemas.microsoft.com/office/powerpoint/2010/main" val="5818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BA73D9-3B7F-4569-9BD4-4485437E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C5C8E6-A0D4-4CB8-B610-8E9CF207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Kryteria ilościowe – mapa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D200230-A856-41B3-A6EE-47F993ED4A70}"/>
              </a:ext>
            </a:extLst>
          </p:cNvPr>
          <p:cNvSpPr txBox="1"/>
          <p:nvPr/>
        </p:nvSpPr>
        <p:spPr>
          <a:xfrm>
            <a:off x="457199" y="3023493"/>
            <a:ext cx="35527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u="sng" dirty="0">
                <a:solidFill>
                  <a:srgbClr val="364E92"/>
                </a:solidFill>
              </a:rPr>
              <a:t>Kryteria obniża się: </a:t>
            </a:r>
          </a:p>
          <a:p>
            <a:pPr algn="just"/>
            <a:endParaRPr lang="pl-PL" sz="8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364E92"/>
                </a:solidFill>
              </a:rPr>
              <a:t>dla </a:t>
            </a:r>
            <a:r>
              <a:rPr lang="pl-PL" dirty="0" err="1">
                <a:solidFill>
                  <a:srgbClr val="364E92"/>
                </a:solidFill>
              </a:rPr>
              <a:t>mikroprzedsiębiorców</a:t>
            </a:r>
            <a:r>
              <a:rPr lang="pl-PL" dirty="0">
                <a:solidFill>
                  <a:srgbClr val="364E92"/>
                </a:solidFill>
              </a:rPr>
              <a:t> o </a:t>
            </a:r>
            <a:r>
              <a:rPr lang="pl-PL" b="1" dirty="0">
                <a:solidFill>
                  <a:srgbClr val="364E92"/>
                </a:solidFill>
              </a:rPr>
              <a:t>98%,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600" b="1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364E92"/>
                </a:solidFill>
              </a:rPr>
              <a:t>dla małych przedsiębiorców oraz nowoczesnych usług dla biznesu i działalności badawczo rozwojowej o </a:t>
            </a:r>
            <a:r>
              <a:rPr lang="pl-PL" b="1" dirty="0">
                <a:solidFill>
                  <a:srgbClr val="364E92"/>
                </a:solidFill>
              </a:rPr>
              <a:t>95%</a:t>
            </a:r>
            <a:r>
              <a:rPr lang="pl-PL" dirty="0">
                <a:solidFill>
                  <a:srgbClr val="364E92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364E92"/>
                </a:solidFill>
              </a:rPr>
              <a:t>dla średnich przedsiębiorców o </a:t>
            </a:r>
            <a:r>
              <a:rPr lang="pl-PL" b="1" dirty="0">
                <a:solidFill>
                  <a:srgbClr val="364E92"/>
                </a:solidFill>
              </a:rPr>
              <a:t>80%.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68DFF94-E7A4-48C6-A217-F8003B83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1"/>
          <a:stretch/>
        </p:blipFill>
        <p:spPr>
          <a:xfrm>
            <a:off x="4278703" y="2342743"/>
            <a:ext cx="4675517" cy="441812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47F6EF8-B00D-4924-82BF-046620C47E1F}"/>
              </a:ext>
            </a:extLst>
          </p:cNvPr>
          <p:cNvSpPr txBox="1"/>
          <p:nvPr/>
        </p:nvSpPr>
        <p:spPr>
          <a:xfrm>
            <a:off x="5155755" y="6299199"/>
            <a:ext cx="3560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100</a:t>
            </a:r>
          </a:p>
          <a:p>
            <a:r>
              <a:rPr lang="pl-PL" sz="800" dirty="0">
                <a:solidFill>
                  <a:srgbClr val="FF0000"/>
                </a:solidFill>
              </a:rPr>
              <a:t>10</a:t>
            </a:r>
          </a:p>
          <a:p>
            <a:r>
              <a:rPr lang="pl-PL" sz="8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943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F55A62-D5E9-41FA-8F96-3DC6A350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0D6FB3-4825-41EA-9E4A-22C888028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Warunki pomocy – kryteria ilościowe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662FA7-6B68-48B4-92FD-C3CACD51D332}"/>
              </a:ext>
            </a:extLst>
          </p:cNvPr>
          <p:cNvSpPr txBox="1"/>
          <p:nvPr/>
        </p:nvSpPr>
        <p:spPr>
          <a:xfrm>
            <a:off x="457199" y="1968540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364E92"/>
                </a:solidFill>
              </a:rPr>
              <a:t>Lokalizacja inwestycji – Mława, powiat mławski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990B7B-A36E-4E60-8192-EEFCA9F88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67142"/>
              </p:ext>
            </p:extLst>
          </p:nvPr>
        </p:nvGraphicFramePr>
        <p:xfrm>
          <a:off x="1805305" y="2835275"/>
          <a:ext cx="5533390" cy="310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8718249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3023573475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27131248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Wielkość przedsiębiorcy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Kryterium ilościowe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09824"/>
                  </a:ext>
                </a:extLst>
              </a:tr>
              <a:tr h="435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powiat mławski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powiat żuromiński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167065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Duży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80 000 000 zł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15 000 000 zł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844439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Średni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16 000 000 zł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3 000 000 zł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153678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Mały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4 000 000 zł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750 000 zł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080026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Mikro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1 600 000  zł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300 000  zł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711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1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CE62B6-A78A-402E-B768-10435318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06DDF65-7C0F-4625-AADC-71775FACF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Kryteria jakościowe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81EF3B3-632C-46E8-A6AE-0643AE9258FA}"/>
              </a:ext>
            </a:extLst>
          </p:cNvPr>
          <p:cNvSpPr txBox="1"/>
          <p:nvPr/>
        </p:nvSpPr>
        <p:spPr>
          <a:xfrm>
            <a:off x="408963" y="2479582"/>
            <a:ext cx="83260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rgbClr val="364E92"/>
                </a:solidFill>
              </a:rPr>
              <a:t>Rodzaj planowanej działalności musi być zgodny z </a:t>
            </a:r>
            <a:r>
              <a:rPr lang="pl-PL" sz="1600" i="1" dirty="0">
                <a:solidFill>
                  <a:srgbClr val="364E92"/>
                </a:solidFill>
              </a:rPr>
              <a:t>Rozporządzeniem Rady Ministrów w sprawie pomocy publicznej udzielanej niektórym przedsiębiorcom na realizację nowych inwestycji.</a:t>
            </a:r>
          </a:p>
          <a:p>
            <a:endParaRPr lang="pl-PL" sz="1600" i="1" dirty="0">
              <a:solidFill>
                <a:srgbClr val="364E92"/>
              </a:solidFill>
            </a:endParaRPr>
          </a:p>
          <a:p>
            <a:pPr algn="just"/>
            <a:r>
              <a:rPr lang="pl-PL" sz="1600" dirty="0">
                <a:solidFill>
                  <a:srgbClr val="364E92"/>
                </a:solidFill>
              </a:rPr>
              <a:t>Uzyskanie oceny planowanego projektu na poziomie co najmniej 4 pkt na ternie województwa warmińsko-mazurskiego a </a:t>
            </a:r>
            <a:r>
              <a:rPr lang="pl-PL" sz="1600" b="1" dirty="0">
                <a:solidFill>
                  <a:srgbClr val="364E92"/>
                </a:solidFill>
              </a:rPr>
              <a:t>na terenie mazowieckiego 5 pkt </a:t>
            </a:r>
            <a:r>
              <a:rPr lang="pl-PL" sz="1600" dirty="0">
                <a:solidFill>
                  <a:srgbClr val="364E92"/>
                </a:solidFill>
              </a:rPr>
              <a:t>z następujących kryteriów oceny projektów:</a:t>
            </a:r>
          </a:p>
          <a:p>
            <a:pPr algn="just"/>
            <a:endParaRPr lang="pl-PL" sz="1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364E92"/>
                </a:solidFill>
              </a:rPr>
              <a:t>kryterium zrównoważonego rozwoju gospodarczego, podzielone na 5 </a:t>
            </a:r>
            <a:r>
              <a:rPr lang="pl-PL" sz="1600" dirty="0" err="1">
                <a:solidFill>
                  <a:srgbClr val="364E92"/>
                </a:solidFill>
              </a:rPr>
              <a:t>podkryteriów</a:t>
            </a:r>
            <a:r>
              <a:rPr lang="pl-PL" sz="1600" dirty="0">
                <a:solidFill>
                  <a:srgbClr val="364E92"/>
                </a:solidFill>
              </a:rPr>
              <a:t> – możliwe do zdobycia 5 punktów;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364E92"/>
                </a:solidFill>
              </a:rPr>
              <a:t>kryterium zrównoważonego rozwoju społecznego, podzielone na 5 </a:t>
            </a:r>
            <a:r>
              <a:rPr lang="pl-PL" sz="1600" dirty="0" err="1">
                <a:solidFill>
                  <a:srgbClr val="364E92"/>
                </a:solidFill>
              </a:rPr>
              <a:t>podkryteriów</a:t>
            </a:r>
            <a:r>
              <a:rPr lang="pl-PL" sz="1600" dirty="0">
                <a:solidFill>
                  <a:srgbClr val="364E92"/>
                </a:solidFill>
              </a:rPr>
              <a:t> – możliwe do zdobycia 5 punktów.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364E92"/>
              </a:solidFill>
            </a:endParaRPr>
          </a:p>
          <a:p>
            <a:pPr algn="just"/>
            <a:r>
              <a:rPr lang="pl-PL" sz="1600" dirty="0">
                <a:solidFill>
                  <a:srgbClr val="364E92"/>
                </a:solidFill>
              </a:rPr>
              <a:t>Wśród minimalnej ilości uzyskanych punktów muszą się znaleźć przynajmniej po jednym punkcie z każdego kryterium.</a:t>
            </a:r>
          </a:p>
          <a:p>
            <a:endParaRPr lang="pl-PL" sz="1600" dirty="0">
              <a:solidFill>
                <a:srgbClr val="364E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99E649-8E92-43D4-BCC3-0AE7965E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3562B1-135F-4934-9A37-A4CE244CC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Kryteria jakościowe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BB6F94C-A321-4B06-AABA-ECAE53F6BEDD}"/>
              </a:ext>
            </a:extLst>
          </p:cNvPr>
          <p:cNvSpPr txBox="1"/>
          <p:nvPr/>
        </p:nvSpPr>
        <p:spPr>
          <a:xfrm>
            <a:off x="457199" y="2025920"/>
            <a:ext cx="8309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364E92"/>
                </a:solidFill>
              </a:rPr>
              <a:t>Podkryteria</a:t>
            </a:r>
            <a:r>
              <a:rPr lang="pl-PL" sz="1600" b="1" dirty="0">
                <a:solidFill>
                  <a:srgbClr val="364E92"/>
                </a:solidFill>
              </a:rPr>
              <a:t> kryterium zrównoważonego rozwoju gospodarczego: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inwestycja w projekty usługowe wspierające branże zgodne z aktualną polityką rozwojową kraju, w których Rzeczpospolita Polska może uzyskać przewagę konkurencyjną oraz zgodne z inteligentnymi specjalizacjami województwa;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osiągnięcie odpowiedniego poziomu sprzedaży poza terytorium Rzeczypospolitej Polskiej;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przynależność do Krajowego Klastra Kluczowego;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prowadzenie działalności badawczo-rozwojowej;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posiadanie statusu </a:t>
            </a:r>
            <a:r>
              <a:rPr lang="pl-PL" sz="1600" dirty="0" err="1">
                <a:solidFill>
                  <a:srgbClr val="364E92"/>
                </a:solidFill>
              </a:rPr>
              <a:t>mikroprzedsiębiorcy</a:t>
            </a:r>
            <a:r>
              <a:rPr lang="pl-PL" sz="1600" dirty="0">
                <a:solidFill>
                  <a:srgbClr val="364E92"/>
                </a:solidFill>
              </a:rPr>
              <a:t>, małego przedsiębiorcy albo średniego przedsiębiorcy.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364E92"/>
              </a:solidFill>
            </a:endParaRPr>
          </a:p>
          <a:p>
            <a:r>
              <a:rPr lang="pl-PL" sz="1600" b="1" dirty="0" err="1">
                <a:solidFill>
                  <a:srgbClr val="364E92"/>
                </a:solidFill>
              </a:rPr>
              <a:t>Podkryteria</a:t>
            </a:r>
            <a:r>
              <a:rPr lang="pl-PL" sz="1600" b="1" dirty="0">
                <a:solidFill>
                  <a:srgbClr val="364E92"/>
                </a:solidFill>
              </a:rPr>
              <a:t> kryterium zrównoważonego rozwoju społecznego:</a:t>
            </a:r>
            <a:endParaRPr lang="pl-PL" sz="1600" dirty="0">
              <a:solidFill>
                <a:srgbClr val="364E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tworzenie wyspecjalizowanych miejsc pracy;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prowadzenie działalności gospodarczej o niskim negatywnym wpływie na środowisko;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zlokalizowanie inwestycji;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wspieranie zdobywania wykształcenia i kwalifikacji zawodowych oraz współpraca ze szkołami branżowymi;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64E92"/>
                </a:solidFill>
              </a:rPr>
              <a:t>podejmowanie działań w zakresie opieki nad pracownikiem.</a:t>
            </a:r>
          </a:p>
        </p:txBody>
      </p:sp>
    </p:spTree>
    <p:extLst>
      <p:ext uri="{BB962C8B-B14F-4D97-AF65-F5344CB8AC3E}">
        <p14:creationId xmlns:p14="http://schemas.microsoft.com/office/powerpoint/2010/main" val="28458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98ECC585-478F-4D2F-9965-C256E5CC47DB}"/>
              </a:ext>
            </a:extLst>
          </p:cNvPr>
          <p:cNvSpPr txBox="1"/>
          <p:nvPr/>
        </p:nvSpPr>
        <p:spPr>
          <a:xfrm>
            <a:off x="457199" y="2378259"/>
            <a:ext cx="84359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rgbClr val="364E92"/>
                </a:solidFill>
              </a:rPr>
              <a:t>Decyzję o wsparciu wydajemy w imieniu ministra właściwego do spraw gospodarki, w drodze postępowania  administracyjnego. Jest to dokument potwierdzający prawo przedsiębiorcy do korzystania z pomocy publicznej.</a:t>
            </a:r>
          </a:p>
          <a:p>
            <a:pPr algn="just"/>
            <a:endParaRPr lang="pl-PL" sz="2400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64E92"/>
                </a:solidFill>
              </a:rPr>
              <a:t>Województwo warmińsko-mazurskie – na 15 lat.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364E92"/>
                </a:solidFill>
              </a:rPr>
              <a:t>Województwo mazowieckie – na 12 lat.*</a:t>
            </a:r>
          </a:p>
          <a:p>
            <a:pPr algn="just"/>
            <a:endParaRPr lang="pl-PL" sz="2400" dirty="0">
              <a:solidFill>
                <a:srgbClr val="364E92"/>
              </a:solidFill>
            </a:endParaRPr>
          </a:p>
          <a:p>
            <a:pPr algn="just"/>
            <a:endParaRPr lang="pl-PL" sz="2400" dirty="0">
              <a:solidFill>
                <a:srgbClr val="364E92"/>
              </a:solidFill>
            </a:endParaRPr>
          </a:p>
          <a:p>
            <a:pPr algn="just"/>
            <a:r>
              <a:rPr lang="pl-PL" sz="1400" dirty="0">
                <a:solidFill>
                  <a:srgbClr val="364E92"/>
                </a:solidFill>
              </a:rPr>
              <a:t>*W przypadku lokalizacji inwestycji na terenie objętym granicami SSE 15 lat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9F8A9E-10D8-42AA-B91C-2B62DEDA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BBA84B-E7FA-4586-867D-869B4AAA5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Decyzja o wsparciu</a:t>
            </a:r>
          </a:p>
        </p:txBody>
      </p:sp>
    </p:spTree>
    <p:extLst>
      <p:ext uri="{BB962C8B-B14F-4D97-AF65-F5344CB8AC3E}">
        <p14:creationId xmlns:p14="http://schemas.microsoft.com/office/powerpoint/2010/main" val="27786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01AA2524-958D-4EA7-BCF8-C1E6CA42B150}"/>
              </a:ext>
            </a:extLst>
          </p:cNvPr>
          <p:cNvSpPr txBox="1"/>
          <p:nvPr/>
        </p:nvSpPr>
        <p:spPr>
          <a:xfrm>
            <a:off x="457199" y="1939193"/>
            <a:ext cx="8334463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700" b="1" dirty="0">
                <a:solidFill>
                  <a:srgbClr val="364E92"/>
                </a:solidFill>
              </a:rPr>
              <a:t>W decyzji o wsparciu wskazuje się okres jej obowiązywania, przedmiot działalności gospodarczej oraz warunki, które przedsiębiorca jest obowiązany spełnić, dotyczące:</a:t>
            </a:r>
          </a:p>
          <a:p>
            <a:pPr algn="just"/>
            <a:endParaRPr lang="pl-PL" sz="8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364E92"/>
                </a:solidFill>
              </a:rPr>
              <a:t>zatrudnienia przez przedsiębiorcę w związku z nową inwestycją, przez określony czas, określonej liczby pracowników;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364E92"/>
                </a:solidFill>
              </a:rPr>
              <a:t>poniesienia przez przedsiębiorcę w określonym terminie kosztów kwalifikowanych nowej inwestycji;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364E92"/>
                </a:solidFill>
              </a:rPr>
              <a:t>terminu zakończenia realizacji nowej inwestycji, po upływie którego koszty inwestycji poniesione przez przedsiębiorcę nie mogą być uznane jako koszty kwalifikowane;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364E92"/>
                </a:solidFill>
              </a:rPr>
              <a:t>maksymalnej wysokości kosztów kwalifikowanych, jakie mogą być uwzględnione przy określeniu wysokości pomocy publicznej;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364E92"/>
                </a:solidFill>
              </a:rPr>
              <a:t>kryteriów ilościowych i kryteriów jakościowych, do których spełnienia zobowiązał się przedsiębiorca;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364E92"/>
                </a:solidFill>
              </a:rPr>
              <a:t>terenu, na którym nowa inwestycja zostanie zrealizowana z uwzględnieniem danych ewidencyjnych nieruchomości.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066F2-53CF-4B70-B24E-1E6D89EE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B0432C-D783-489A-B921-181DABFBF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Decyzja o wsparciu – co zawiera</a:t>
            </a:r>
          </a:p>
        </p:txBody>
      </p:sp>
    </p:spTree>
    <p:extLst>
      <p:ext uri="{BB962C8B-B14F-4D97-AF65-F5344CB8AC3E}">
        <p14:creationId xmlns:p14="http://schemas.microsoft.com/office/powerpoint/2010/main" val="5549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D445EC-1BA6-46D5-A62A-FA5CA5C2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1B3884-15C2-4C34-A51C-3E06D005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Przykład wyliczenia kwoty pomocy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F3E8C948-886F-4574-9A90-891D51E448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324" y="4536845"/>
            <a:ext cx="11912153" cy="2728913"/>
            <a:chOff x="204" y="2341"/>
            <a:chExt cx="6712" cy="1719"/>
          </a:xfrm>
        </p:grpSpPr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244EA81F-A3CA-403D-AB07-381498D7403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2500"/>
              <a:ext cx="6531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grpSp>
          <p:nvGrpSpPr>
            <p:cNvPr id="11" name="Group 211">
              <a:extLst>
                <a:ext uri="{FF2B5EF4-FFF2-40B4-BE49-F238E27FC236}">
                  <a16:creationId xmlns:a16="http://schemas.microsoft.com/office/drawing/2014/main" id="{9A34522B-DF68-4FE1-989C-6C7109B5D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2341"/>
              <a:ext cx="5082" cy="1198"/>
              <a:chOff x="204" y="2341"/>
              <a:chExt cx="5082" cy="1198"/>
            </a:xfrm>
          </p:grpSpPr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9B218936-6089-4CBD-B6D8-46374C017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2548"/>
                <a:ext cx="122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Wielkość przedsiębiorcy</a:t>
                </a: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C69CBB02-CA2B-4EED-9789-96217B065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4" y="2548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0458BF99-BBFA-47CA-89A8-25C83D4B2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458"/>
                <a:ext cx="4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Procent </a:t>
                </a:r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418247A8-07F6-4CF7-AC3D-135E9DA2B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639"/>
                <a:ext cx="5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zwolnienia</a:t>
                </a:r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31B4484A-5DED-4856-8F46-C909C152B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639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BBA6BFBE-27E1-4590-BD66-3A9CA101D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2367"/>
                <a:ext cx="10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Maksymalna kwota </a:t>
                </a:r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75A30BA3-50F6-46A3-95BC-272EEFAA3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2548"/>
                <a:ext cx="59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pomocy do </a:t>
                </a:r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:a16="http://schemas.microsoft.com/office/drawing/2014/main" id="{7726DD30-CBB8-4443-BD00-E2F5F2F45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2730"/>
                <a:ext cx="7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wykorzystania</a:t>
                </a: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5A4F5C4B-29CB-4FF7-B54D-27E6A3ED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2770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D0F44813-A163-47A2-9D07-7D9F0D202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41"/>
                <a:ext cx="10" cy="22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3CF60DE3-F38F-4DC4-95AD-6D1745F71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41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F919DAAC-7CA3-43BC-A1C2-5113082A3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" y="2341"/>
                <a:ext cx="1826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0B520422-3E40-4108-9F8E-6F02CCCC5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2341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6D83E5AD-6852-4ACF-AAF9-8C1BB6FE8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" y="2341"/>
                <a:ext cx="1153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CA811674-932A-4CF1-AF2E-92346C7F7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2341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A90BB08D-5E02-432A-9DBC-914DC08BD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" y="2341"/>
                <a:ext cx="1536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74C81C86-DBCE-42A8-B8DD-C13BE1E2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341"/>
                <a:ext cx="10" cy="2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F6946B6F-97A8-4D2C-995D-F53155042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341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C29492E6-54EE-47E9-A2D1-3ED848C4E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53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FEEB330C-6BFD-4A0F-BB4E-D777E9A46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53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1">
                <a:extLst>
                  <a:ext uri="{FF2B5EF4-FFF2-40B4-BE49-F238E27FC236}">
                    <a16:creationId xmlns:a16="http://schemas.microsoft.com/office/drawing/2014/main" id="{5E40C8B9-6E92-418B-8B69-15B2A1DCE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2353"/>
                <a:ext cx="1809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1B4FC1C9-844A-49A0-B433-D5877C310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353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3">
                <a:extLst>
                  <a:ext uri="{FF2B5EF4-FFF2-40B4-BE49-F238E27FC236}">
                    <a16:creationId xmlns:a16="http://schemas.microsoft.com/office/drawing/2014/main" id="{93CB1BD8-A294-4917-A128-37364873E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353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D83A7CE5-D612-4536-B578-4C9E7FF2A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08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5">
                <a:extLst>
                  <a:ext uri="{FF2B5EF4-FFF2-40B4-BE49-F238E27FC236}">
                    <a16:creationId xmlns:a16="http://schemas.microsoft.com/office/drawing/2014/main" id="{6631ED6A-8167-4B4B-B46E-E71865A4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08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36">
                <a:extLst>
                  <a:ext uri="{FF2B5EF4-FFF2-40B4-BE49-F238E27FC236}">
                    <a16:creationId xmlns:a16="http://schemas.microsoft.com/office/drawing/2014/main" id="{97B015FB-00C3-4341-BC27-3860EC469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2908"/>
                <a:ext cx="1809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37">
                <a:extLst>
                  <a:ext uri="{FF2B5EF4-FFF2-40B4-BE49-F238E27FC236}">
                    <a16:creationId xmlns:a16="http://schemas.microsoft.com/office/drawing/2014/main" id="{715E40D4-AEFB-47B7-85A5-9C05C4378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908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F7679B38-9B6F-4953-92A5-8DE226B0E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908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798A050A-08D6-4901-AE31-A148B0450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363"/>
                <a:ext cx="11" cy="54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2E686914-8835-49C3-B794-0F3076E1D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363"/>
                <a:ext cx="11" cy="545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643B287A-8F9E-4132-BE2D-A1C549E7E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63"/>
                <a:ext cx="10" cy="555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2F3E78BF-57E1-4980-8139-3BECE107F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353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5405C036-E426-4179-B995-62868DF26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353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4">
                <a:extLst>
                  <a:ext uri="{FF2B5EF4-FFF2-40B4-BE49-F238E27FC236}">
                    <a16:creationId xmlns:a16="http://schemas.microsoft.com/office/drawing/2014/main" id="{3A4D05DD-45BB-4F44-A454-52139BB1D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353"/>
                <a:ext cx="114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45">
                <a:extLst>
                  <a:ext uri="{FF2B5EF4-FFF2-40B4-BE49-F238E27FC236}">
                    <a16:creationId xmlns:a16="http://schemas.microsoft.com/office/drawing/2014/main" id="{31094AD0-1B7D-4F7F-A824-263679AA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353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46">
                <a:extLst>
                  <a:ext uri="{FF2B5EF4-FFF2-40B4-BE49-F238E27FC236}">
                    <a16:creationId xmlns:a16="http://schemas.microsoft.com/office/drawing/2014/main" id="{28371297-238B-4BD0-B4D2-1487F65F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353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7">
                <a:extLst>
                  <a:ext uri="{FF2B5EF4-FFF2-40B4-BE49-F238E27FC236}">
                    <a16:creationId xmlns:a16="http://schemas.microsoft.com/office/drawing/2014/main" id="{52D27649-C436-4654-8B92-ECD49F4E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908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48">
                <a:extLst>
                  <a:ext uri="{FF2B5EF4-FFF2-40B4-BE49-F238E27FC236}">
                    <a16:creationId xmlns:a16="http://schemas.microsoft.com/office/drawing/2014/main" id="{6F605FEB-86C3-4346-8C3C-4D9141102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908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49">
                <a:extLst>
                  <a:ext uri="{FF2B5EF4-FFF2-40B4-BE49-F238E27FC236}">
                    <a16:creationId xmlns:a16="http://schemas.microsoft.com/office/drawing/2014/main" id="{35CFA9E5-6EA2-48BA-A1E2-8B0CD1B0D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908"/>
                <a:ext cx="114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0">
                <a:extLst>
                  <a:ext uri="{FF2B5EF4-FFF2-40B4-BE49-F238E27FC236}">
                    <a16:creationId xmlns:a16="http://schemas.microsoft.com/office/drawing/2014/main" id="{4C0F5664-63E2-46D5-81DA-917D0272B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908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1">
                <a:extLst>
                  <a:ext uri="{FF2B5EF4-FFF2-40B4-BE49-F238E27FC236}">
                    <a16:creationId xmlns:a16="http://schemas.microsoft.com/office/drawing/2014/main" id="{959D33F2-5AED-4D8C-816E-81A87AA0D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908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52">
                <a:extLst>
                  <a:ext uri="{FF2B5EF4-FFF2-40B4-BE49-F238E27FC236}">
                    <a16:creationId xmlns:a16="http://schemas.microsoft.com/office/drawing/2014/main" id="{8CE45749-1E6E-41CC-8351-11D3AFF21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363"/>
                <a:ext cx="11" cy="54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92273C2F-A216-430B-A7CF-1BB8254A2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363"/>
                <a:ext cx="10" cy="545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4">
                <a:extLst>
                  <a:ext uri="{FF2B5EF4-FFF2-40B4-BE49-F238E27FC236}">
                    <a16:creationId xmlns:a16="http://schemas.microsoft.com/office/drawing/2014/main" id="{D2ECCE4F-973D-459E-8C89-60D4E8F2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353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5">
                <a:extLst>
                  <a:ext uri="{FF2B5EF4-FFF2-40B4-BE49-F238E27FC236}">
                    <a16:creationId xmlns:a16="http://schemas.microsoft.com/office/drawing/2014/main" id="{94839131-4836-4F9B-8A6B-FFA160499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353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350FC524-4AAB-4FA5-B778-4F409D19E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2353"/>
                <a:ext cx="1529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7">
                <a:extLst>
                  <a:ext uri="{FF2B5EF4-FFF2-40B4-BE49-F238E27FC236}">
                    <a16:creationId xmlns:a16="http://schemas.microsoft.com/office/drawing/2014/main" id="{93759629-B6F5-4374-B781-C978DFF36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353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8">
                <a:extLst>
                  <a:ext uri="{FF2B5EF4-FFF2-40B4-BE49-F238E27FC236}">
                    <a16:creationId xmlns:a16="http://schemas.microsoft.com/office/drawing/2014/main" id="{EF3B9239-CFCA-4802-B70E-BD3B45AA1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353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59">
                <a:extLst>
                  <a:ext uri="{FF2B5EF4-FFF2-40B4-BE49-F238E27FC236}">
                    <a16:creationId xmlns:a16="http://schemas.microsoft.com/office/drawing/2014/main" id="{125B7B85-D825-422D-9FAD-F8F329B69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908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60">
                <a:extLst>
                  <a:ext uri="{FF2B5EF4-FFF2-40B4-BE49-F238E27FC236}">
                    <a16:creationId xmlns:a16="http://schemas.microsoft.com/office/drawing/2014/main" id="{3FA87A2F-0CD0-43FF-B5AA-165F07012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908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61">
                <a:extLst>
                  <a:ext uri="{FF2B5EF4-FFF2-40B4-BE49-F238E27FC236}">
                    <a16:creationId xmlns:a16="http://schemas.microsoft.com/office/drawing/2014/main" id="{D807106C-816F-4A32-A01F-F1D58B209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2908"/>
                <a:ext cx="1529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62">
                <a:extLst>
                  <a:ext uri="{FF2B5EF4-FFF2-40B4-BE49-F238E27FC236}">
                    <a16:creationId xmlns:a16="http://schemas.microsoft.com/office/drawing/2014/main" id="{0F3C9237-C0FC-46FD-9624-EEC99A647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908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63">
                <a:extLst>
                  <a:ext uri="{FF2B5EF4-FFF2-40B4-BE49-F238E27FC236}">
                    <a16:creationId xmlns:a16="http://schemas.microsoft.com/office/drawing/2014/main" id="{CE0A9893-A030-4B97-84E6-34DE7F354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908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4">
                <a:extLst>
                  <a:ext uri="{FF2B5EF4-FFF2-40B4-BE49-F238E27FC236}">
                    <a16:creationId xmlns:a16="http://schemas.microsoft.com/office/drawing/2014/main" id="{97A49A10-A2F1-4F82-AC2B-A233AB036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363"/>
                <a:ext cx="10" cy="54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5">
                <a:extLst>
                  <a:ext uri="{FF2B5EF4-FFF2-40B4-BE49-F238E27FC236}">
                    <a16:creationId xmlns:a16="http://schemas.microsoft.com/office/drawing/2014/main" id="{F7027212-85F1-4C0B-975B-5232AA4C4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363"/>
                <a:ext cx="10" cy="545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6">
                <a:extLst>
                  <a:ext uri="{FF2B5EF4-FFF2-40B4-BE49-F238E27FC236}">
                    <a16:creationId xmlns:a16="http://schemas.microsoft.com/office/drawing/2014/main" id="{C76D07BF-0D4E-412E-B9E8-95CE5676B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363"/>
                <a:ext cx="10" cy="55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7">
                <a:extLst>
                  <a:ext uri="{FF2B5EF4-FFF2-40B4-BE49-F238E27FC236}">
                    <a16:creationId xmlns:a16="http://schemas.microsoft.com/office/drawing/2014/main" id="{EB280056-38EE-4882-A97D-8369D9073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2934"/>
                <a:ext cx="55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Mały/mikro</a:t>
                </a:r>
              </a:p>
            </p:txBody>
          </p:sp>
          <p:sp>
            <p:nvSpPr>
              <p:cNvPr id="73" name="Rectangle 68">
                <a:extLst>
                  <a:ext uri="{FF2B5EF4-FFF2-40B4-BE49-F238E27FC236}">
                    <a16:creationId xmlns:a16="http://schemas.microsoft.com/office/drawing/2014/main" id="{E8694057-9A29-44A5-B529-3B1BD4F82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" y="2934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74" name="Rectangle 69">
                <a:extLst>
                  <a:ext uri="{FF2B5EF4-FFF2-40B4-BE49-F238E27FC236}">
                    <a16:creationId xmlns:a16="http://schemas.microsoft.com/office/drawing/2014/main" id="{F1079EDF-247F-4FFA-AB0B-DE3FAADD1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" y="2934"/>
                <a:ext cx="86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55% </a:t>
                </a:r>
                <a:r>
                  <a:rPr lang="pl-PL" altLang="pl-PL" sz="16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(60%)</a:t>
                </a:r>
              </a:p>
            </p:txBody>
          </p:sp>
          <p:sp>
            <p:nvSpPr>
              <p:cNvPr id="75" name="Rectangle 70">
                <a:extLst>
                  <a:ext uri="{FF2B5EF4-FFF2-40B4-BE49-F238E27FC236}">
                    <a16:creationId xmlns:a16="http://schemas.microsoft.com/office/drawing/2014/main" id="{475F5B07-1673-41F4-B091-D7054CA5F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934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76" name="Rectangle 71">
                <a:extLst>
                  <a:ext uri="{FF2B5EF4-FFF2-40B4-BE49-F238E27FC236}">
                    <a16:creationId xmlns:a16="http://schemas.microsoft.com/office/drawing/2014/main" id="{296FFD2E-9432-4E97-86DD-A9ECCA920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2934"/>
                <a:ext cx="195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5 500 000 zł </a:t>
                </a:r>
                <a:r>
                  <a:rPr lang="pl-PL" altLang="pl-PL" sz="16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(6 000 000 zł)</a:t>
                </a:r>
              </a:p>
            </p:txBody>
          </p:sp>
          <p:sp>
            <p:nvSpPr>
              <p:cNvPr id="77" name="Rectangle 72">
                <a:extLst>
                  <a:ext uri="{FF2B5EF4-FFF2-40B4-BE49-F238E27FC236}">
                    <a16:creationId xmlns:a16="http://schemas.microsoft.com/office/drawing/2014/main" id="{D7969102-0DC9-49DC-9384-978A1CDE4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2934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78" name="Rectangle 73">
                <a:extLst>
                  <a:ext uri="{FF2B5EF4-FFF2-40B4-BE49-F238E27FC236}">
                    <a16:creationId xmlns:a16="http://schemas.microsoft.com/office/drawing/2014/main" id="{2B61150D-F952-44D7-9FE7-69CAA6EC3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18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74">
                <a:extLst>
                  <a:ext uri="{FF2B5EF4-FFF2-40B4-BE49-F238E27FC236}">
                    <a16:creationId xmlns:a16="http://schemas.microsoft.com/office/drawing/2014/main" id="{662FB6E4-D7A7-48FD-8FEE-84F906C23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91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75">
                <a:extLst>
                  <a:ext uri="{FF2B5EF4-FFF2-40B4-BE49-F238E27FC236}">
                    <a16:creationId xmlns:a16="http://schemas.microsoft.com/office/drawing/2014/main" id="{25B2EF2C-2DD1-485B-8987-16B7EFDDF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18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76">
                <a:extLst>
                  <a:ext uri="{FF2B5EF4-FFF2-40B4-BE49-F238E27FC236}">
                    <a16:creationId xmlns:a16="http://schemas.microsoft.com/office/drawing/2014/main" id="{16A65466-C79D-4C44-A778-6B3856E71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18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77">
                <a:extLst>
                  <a:ext uri="{FF2B5EF4-FFF2-40B4-BE49-F238E27FC236}">
                    <a16:creationId xmlns:a16="http://schemas.microsoft.com/office/drawing/2014/main" id="{B8A6B352-801B-4F8C-81E3-D2C5B41CC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2918"/>
                <a:ext cx="1809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78">
                <a:extLst>
                  <a:ext uri="{FF2B5EF4-FFF2-40B4-BE49-F238E27FC236}">
                    <a16:creationId xmlns:a16="http://schemas.microsoft.com/office/drawing/2014/main" id="{6ED4B59D-3F5D-40DE-B3A4-ED91E556E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918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79">
                <a:extLst>
                  <a:ext uri="{FF2B5EF4-FFF2-40B4-BE49-F238E27FC236}">
                    <a16:creationId xmlns:a16="http://schemas.microsoft.com/office/drawing/2014/main" id="{BAD574E7-ED59-496B-8426-1CB78ED4F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918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80">
                <a:extLst>
                  <a:ext uri="{FF2B5EF4-FFF2-40B4-BE49-F238E27FC236}">
                    <a16:creationId xmlns:a16="http://schemas.microsoft.com/office/drawing/2014/main" id="{738C47AD-41D8-46FD-BE9B-C26034E56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11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81">
                <a:extLst>
                  <a:ext uri="{FF2B5EF4-FFF2-40B4-BE49-F238E27FC236}">
                    <a16:creationId xmlns:a16="http://schemas.microsoft.com/office/drawing/2014/main" id="{34808FF5-0490-40B4-A296-DD3D1901F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11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82">
                <a:extLst>
                  <a:ext uri="{FF2B5EF4-FFF2-40B4-BE49-F238E27FC236}">
                    <a16:creationId xmlns:a16="http://schemas.microsoft.com/office/drawing/2014/main" id="{530F745C-D41E-4439-96EB-FD1904D0E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111"/>
                <a:ext cx="1809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83">
                <a:extLst>
                  <a:ext uri="{FF2B5EF4-FFF2-40B4-BE49-F238E27FC236}">
                    <a16:creationId xmlns:a16="http://schemas.microsoft.com/office/drawing/2014/main" id="{D216B3E9-6BF1-4C38-90E1-EDB32CBF4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111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84">
                <a:extLst>
                  <a:ext uri="{FF2B5EF4-FFF2-40B4-BE49-F238E27FC236}">
                    <a16:creationId xmlns:a16="http://schemas.microsoft.com/office/drawing/2014/main" id="{AF83493F-E428-4EB2-B6A0-DCD8A661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111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85">
                <a:extLst>
                  <a:ext uri="{FF2B5EF4-FFF2-40B4-BE49-F238E27FC236}">
                    <a16:creationId xmlns:a16="http://schemas.microsoft.com/office/drawing/2014/main" id="{B6B9080E-08D5-423A-B858-DEE7B6E39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929"/>
                <a:ext cx="11" cy="18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86">
                <a:extLst>
                  <a:ext uri="{FF2B5EF4-FFF2-40B4-BE49-F238E27FC236}">
                    <a16:creationId xmlns:a16="http://schemas.microsoft.com/office/drawing/2014/main" id="{A5A9B016-3640-4DC1-B3B2-D26C8BD6D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929"/>
                <a:ext cx="11" cy="182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87">
                <a:extLst>
                  <a:ext uri="{FF2B5EF4-FFF2-40B4-BE49-F238E27FC236}">
                    <a16:creationId xmlns:a16="http://schemas.microsoft.com/office/drawing/2014/main" id="{D7362382-71A7-400A-8921-F432F6B71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929"/>
                <a:ext cx="10" cy="193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88">
                <a:extLst>
                  <a:ext uri="{FF2B5EF4-FFF2-40B4-BE49-F238E27FC236}">
                    <a16:creationId xmlns:a16="http://schemas.microsoft.com/office/drawing/2014/main" id="{ADDA386A-2CB5-401A-9F6B-52A030408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918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89">
                <a:extLst>
                  <a:ext uri="{FF2B5EF4-FFF2-40B4-BE49-F238E27FC236}">
                    <a16:creationId xmlns:a16="http://schemas.microsoft.com/office/drawing/2014/main" id="{DEE801D3-9814-41DB-BE32-A6587F7E8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918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90">
                <a:extLst>
                  <a:ext uri="{FF2B5EF4-FFF2-40B4-BE49-F238E27FC236}">
                    <a16:creationId xmlns:a16="http://schemas.microsoft.com/office/drawing/2014/main" id="{0A5A1659-4D6A-4AFA-B136-5E1916CB2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918"/>
                <a:ext cx="114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91">
                <a:extLst>
                  <a:ext uri="{FF2B5EF4-FFF2-40B4-BE49-F238E27FC236}">
                    <a16:creationId xmlns:a16="http://schemas.microsoft.com/office/drawing/2014/main" id="{0C848107-BDAD-4B67-A32C-DECD0F342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918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92">
                <a:extLst>
                  <a:ext uri="{FF2B5EF4-FFF2-40B4-BE49-F238E27FC236}">
                    <a16:creationId xmlns:a16="http://schemas.microsoft.com/office/drawing/2014/main" id="{38FA60ED-BD92-4766-A0C0-86DE959A0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91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93">
                <a:extLst>
                  <a:ext uri="{FF2B5EF4-FFF2-40B4-BE49-F238E27FC236}">
                    <a16:creationId xmlns:a16="http://schemas.microsoft.com/office/drawing/2014/main" id="{FED5533D-8CB9-40B7-B886-8362F9B07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111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94">
                <a:extLst>
                  <a:ext uri="{FF2B5EF4-FFF2-40B4-BE49-F238E27FC236}">
                    <a16:creationId xmlns:a16="http://schemas.microsoft.com/office/drawing/2014/main" id="{F58D2549-E63D-45B6-85F7-5E82EF657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111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95">
                <a:extLst>
                  <a:ext uri="{FF2B5EF4-FFF2-40B4-BE49-F238E27FC236}">
                    <a16:creationId xmlns:a16="http://schemas.microsoft.com/office/drawing/2014/main" id="{45643BB1-010C-4C0F-8336-AC78CFDB8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3111"/>
                <a:ext cx="114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96">
                <a:extLst>
                  <a:ext uri="{FF2B5EF4-FFF2-40B4-BE49-F238E27FC236}">
                    <a16:creationId xmlns:a16="http://schemas.microsoft.com/office/drawing/2014/main" id="{5ED86E61-478F-4DC3-8500-1608EBB7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111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97">
                <a:extLst>
                  <a:ext uri="{FF2B5EF4-FFF2-40B4-BE49-F238E27FC236}">
                    <a16:creationId xmlns:a16="http://schemas.microsoft.com/office/drawing/2014/main" id="{ACFF6606-8F17-46F9-B81E-6EB6EFDC7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111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98">
                <a:extLst>
                  <a:ext uri="{FF2B5EF4-FFF2-40B4-BE49-F238E27FC236}">
                    <a16:creationId xmlns:a16="http://schemas.microsoft.com/office/drawing/2014/main" id="{63A71F5F-C0BF-446C-B761-BDA7A2A28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2929"/>
                <a:ext cx="11" cy="18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99">
                <a:extLst>
                  <a:ext uri="{FF2B5EF4-FFF2-40B4-BE49-F238E27FC236}">
                    <a16:creationId xmlns:a16="http://schemas.microsoft.com/office/drawing/2014/main" id="{3B411EB4-07E7-409B-8937-7C35382EE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2929"/>
                <a:ext cx="10" cy="182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100">
                <a:extLst>
                  <a:ext uri="{FF2B5EF4-FFF2-40B4-BE49-F238E27FC236}">
                    <a16:creationId xmlns:a16="http://schemas.microsoft.com/office/drawing/2014/main" id="{E120BBA2-34BC-4846-97CC-7CBA7E0F1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91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101">
                <a:extLst>
                  <a:ext uri="{FF2B5EF4-FFF2-40B4-BE49-F238E27FC236}">
                    <a16:creationId xmlns:a16="http://schemas.microsoft.com/office/drawing/2014/main" id="{DA017D0F-C1D2-4817-BD56-293A6F77D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91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02">
                <a:extLst>
                  <a:ext uri="{FF2B5EF4-FFF2-40B4-BE49-F238E27FC236}">
                    <a16:creationId xmlns:a16="http://schemas.microsoft.com/office/drawing/2014/main" id="{0ED17A67-CFC3-40E8-832F-D97A0004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2918"/>
                <a:ext cx="1529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103">
                <a:extLst>
                  <a:ext uri="{FF2B5EF4-FFF2-40B4-BE49-F238E27FC236}">
                    <a16:creationId xmlns:a16="http://schemas.microsoft.com/office/drawing/2014/main" id="{0BDDE844-D395-41B5-BAC2-261BCFC77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918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104">
                <a:extLst>
                  <a:ext uri="{FF2B5EF4-FFF2-40B4-BE49-F238E27FC236}">
                    <a16:creationId xmlns:a16="http://schemas.microsoft.com/office/drawing/2014/main" id="{DCB6EE37-A9BC-45C2-B855-B6FC04F70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91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105">
                <a:extLst>
                  <a:ext uri="{FF2B5EF4-FFF2-40B4-BE49-F238E27FC236}">
                    <a16:creationId xmlns:a16="http://schemas.microsoft.com/office/drawing/2014/main" id="{3F78459B-87CC-45D5-9F6B-A40DE4E1E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111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106">
                <a:extLst>
                  <a:ext uri="{FF2B5EF4-FFF2-40B4-BE49-F238E27FC236}">
                    <a16:creationId xmlns:a16="http://schemas.microsoft.com/office/drawing/2014/main" id="{0F5D924E-6E1A-4EFF-8274-D0AAAC4E7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111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107">
                <a:extLst>
                  <a:ext uri="{FF2B5EF4-FFF2-40B4-BE49-F238E27FC236}">
                    <a16:creationId xmlns:a16="http://schemas.microsoft.com/office/drawing/2014/main" id="{4137BF44-D8D6-4BC2-AF09-8FC75FD52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111"/>
                <a:ext cx="1529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8">
                <a:extLst>
                  <a:ext uri="{FF2B5EF4-FFF2-40B4-BE49-F238E27FC236}">
                    <a16:creationId xmlns:a16="http://schemas.microsoft.com/office/drawing/2014/main" id="{4DF7E2CC-3909-4C22-880A-369B38954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111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109">
                <a:extLst>
                  <a:ext uri="{FF2B5EF4-FFF2-40B4-BE49-F238E27FC236}">
                    <a16:creationId xmlns:a16="http://schemas.microsoft.com/office/drawing/2014/main" id="{B05A8E9D-C601-4C51-B35F-B9591472B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111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110">
                <a:extLst>
                  <a:ext uri="{FF2B5EF4-FFF2-40B4-BE49-F238E27FC236}">
                    <a16:creationId xmlns:a16="http://schemas.microsoft.com/office/drawing/2014/main" id="{4F756CD3-9D90-42CF-AC2D-71D2D2537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929"/>
                <a:ext cx="10" cy="18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11">
                <a:extLst>
                  <a:ext uri="{FF2B5EF4-FFF2-40B4-BE49-F238E27FC236}">
                    <a16:creationId xmlns:a16="http://schemas.microsoft.com/office/drawing/2014/main" id="{69803091-4B2C-4AB7-8A89-29C32A3CE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2929"/>
                <a:ext cx="10" cy="182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112">
                <a:extLst>
                  <a:ext uri="{FF2B5EF4-FFF2-40B4-BE49-F238E27FC236}">
                    <a16:creationId xmlns:a16="http://schemas.microsoft.com/office/drawing/2014/main" id="{645F0EF1-AD97-4BE8-9F0D-77C879991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929"/>
                <a:ext cx="10" cy="19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113">
                <a:extLst>
                  <a:ext uri="{FF2B5EF4-FFF2-40B4-BE49-F238E27FC236}">
                    <a16:creationId xmlns:a16="http://schemas.microsoft.com/office/drawing/2014/main" id="{BFB4BA76-8D2E-465E-9AB6-073FB49DB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137"/>
                <a:ext cx="3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Średni</a:t>
                </a:r>
              </a:p>
            </p:txBody>
          </p:sp>
          <p:sp>
            <p:nvSpPr>
              <p:cNvPr id="119" name="Rectangle 114">
                <a:extLst>
                  <a:ext uri="{FF2B5EF4-FFF2-40B4-BE49-F238E27FC236}">
                    <a16:creationId xmlns:a16="http://schemas.microsoft.com/office/drawing/2014/main" id="{FAB748E2-25D0-4418-979C-E2A86E1FF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3137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0" name="Rectangle 115">
                <a:extLst>
                  <a:ext uri="{FF2B5EF4-FFF2-40B4-BE49-F238E27FC236}">
                    <a16:creationId xmlns:a16="http://schemas.microsoft.com/office/drawing/2014/main" id="{6C203BAB-0B1C-4624-944B-3DAF2B82E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" y="3137"/>
                <a:ext cx="86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45% </a:t>
                </a:r>
                <a:r>
                  <a:rPr lang="pl-PL" altLang="pl-PL" sz="16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(50%)</a:t>
                </a:r>
              </a:p>
            </p:txBody>
          </p:sp>
          <p:sp>
            <p:nvSpPr>
              <p:cNvPr id="121" name="Rectangle 116">
                <a:extLst>
                  <a:ext uri="{FF2B5EF4-FFF2-40B4-BE49-F238E27FC236}">
                    <a16:creationId xmlns:a16="http://schemas.microsoft.com/office/drawing/2014/main" id="{2AE3ABB6-9959-4DBF-A33F-E881337E0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3137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2" name="Rectangle 117">
                <a:extLst>
                  <a:ext uri="{FF2B5EF4-FFF2-40B4-BE49-F238E27FC236}">
                    <a16:creationId xmlns:a16="http://schemas.microsoft.com/office/drawing/2014/main" id="{9D07B656-5EA3-4A62-9178-F163FC010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3137"/>
                <a:ext cx="195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4 500 000 zł </a:t>
                </a:r>
                <a:r>
                  <a:rPr lang="pl-PL" altLang="pl-PL" sz="16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(5 000 000 zł)</a:t>
                </a:r>
              </a:p>
            </p:txBody>
          </p:sp>
          <p:sp>
            <p:nvSpPr>
              <p:cNvPr id="123" name="Rectangle 118">
                <a:extLst>
                  <a:ext uri="{FF2B5EF4-FFF2-40B4-BE49-F238E27FC236}">
                    <a16:creationId xmlns:a16="http://schemas.microsoft.com/office/drawing/2014/main" id="{74F8FACC-11E4-4038-8813-D1BADD4E0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3137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4" name="Rectangle 119">
                <a:extLst>
                  <a:ext uri="{FF2B5EF4-FFF2-40B4-BE49-F238E27FC236}">
                    <a16:creationId xmlns:a16="http://schemas.microsoft.com/office/drawing/2014/main" id="{38584142-6F31-478D-AA3E-B81CCDF2A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22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20">
                <a:extLst>
                  <a:ext uri="{FF2B5EF4-FFF2-40B4-BE49-F238E27FC236}">
                    <a16:creationId xmlns:a16="http://schemas.microsoft.com/office/drawing/2014/main" id="{5A8CD7D6-58F3-46BC-B04A-2F68E5136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3122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121">
                <a:extLst>
                  <a:ext uri="{FF2B5EF4-FFF2-40B4-BE49-F238E27FC236}">
                    <a16:creationId xmlns:a16="http://schemas.microsoft.com/office/drawing/2014/main" id="{4A3AA303-6525-490B-B18E-EE433F15E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22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122">
                <a:extLst>
                  <a:ext uri="{FF2B5EF4-FFF2-40B4-BE49-F238E27FC236}">
                    <a16:creationId xmlns:a16="http://schemas.microsoft.com/office/drawing/2014/main" id="{F479D316-744A-4F54-AC5D-4C2D1014B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22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123">
                <a:extLst>
                  <a:ext uri="{FF2B5EF4-FFF2-40B4-BE49-F238E27FC236}">
                    <a16:creationId xmlns:a16="http://schemas.microsoft.com/office/drawing/2014/main" id="{33A751D9-FA96-417A-A37D-C086DCD2A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122"/>
                <a:ext cx="1809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124">
                <a:extLst>
                  <a:ext uri="{FF2B5EF4-FFF2-40B4-BE49-F238E27FC236}">
                    <a16:creationId xmlns:a16="http://schemas.microsoft.com/office/drawing/2014/main" id="{F24B13C8-011D-4EF6-BD44-90E9221EE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122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125">
                <a:extLst>
                  <a:ext uri="{FF2B5EF4-FFF2-40B4-BE49-F238E27FC236}">
                    <a16:creationId xmlns:a16="http://schemas.microsoft.com/office/drawing/2014/main" id="{66E9CBDB-C7D5-40DC-AEEF-5407527F9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122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26">
                <a:extLst>
                  <a:ext uri="{FF2B5EF4-FFF2-40B4-BE49-F238E27FC236}">
                    <a16:creationId xmlns:a16="http://schemas.microsoft.com/office/drawing/2014/main" id="{CEFB32A0-D682-49CA-8DA4-B9D7CF84A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15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127">
                <a:extLst>
                  <a:ext uri="{FF2B5EF4-FFF2-40B4-BE49-F238E27FC236}">
                    <a16:creationId xmlns:a16="http://schemas.microsoft.com/office/drawing/2014/main" id="{8DD0181F-EE26-48B9-8F15-E9B50F7C1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15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128">
                <a:extLst>
                  <a:ext uri="{FF2B5EF4-FFF2-40B4-BE49-F238E27FC236}">
                    <a16:creationId xmlns:a16="http://schemas.microsoft.com/office/drawing/2014/main" id="{166FFBDE-B1B6-447E-B473-D89AE4351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315"/>
                <a:ext cx="1809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129">
                <a:extLst>
                  <a:ext uri="{FF2B5EF4-FFF2-40B4-BE49-F238E27FC236}">
                    <a16:creationId xmlns:a16="http://schemas.microsoft.com/office/drawing/2014/main" id="{798121E4-7AB4-41B9-9EA3-890E3948D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315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130">
                <a:extLst>
                  <a:ext uri="{FF2B5EF4-FFF2-40B4-BE49-F238E27FC236}">
                    <a16:creationId xmlns:a16="http://schemas.microsoft.com/office/drawing/2014/main" id="{CD78E0CD-2C00-4C79-BD5D-5999CF9FF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315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31">
                <a:extLst>
                  <a:ext uri="{FF2B5EF4-FFF2-40B4-BE49-F238E27FC236}">
                    <a16:creationId xmlns:a16="http://schemas.microsoft.com/office/drawing/2014/main" id="{EAE90B67-1A13-498B-8F76-4BD015ED3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132"/>
                <a:ext cx="11" cy="1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132">
                <a:extLst>
                  <a:ext uri="{FF2B5EF4-FFF2-40B4-BE49-F238E27FC236}">
                    <a16:creationId xmlns:a16="http://schemas.microsoft.com/office/drawing/2014/main" id="{428FFF33-C0B1-4303-9E10-ABEF2058C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132"/>
                <a:ext cx="11" cy="183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133">
                <a:extLst>
                  <a:ext uri="{FF2B5EF4-FFF2-40B4-BE49-F238E27FC236}">
                    <a16:creationId xmlns:a16="http://schemas.microsoft.com/office/drawing/2014/main" id="{C91A96E0-3F11-47DA-8B4B-EF245CB3F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132"/>
                <a:ext cx="10" cy="193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34">
                <a:extLst>
                  <a:ext uri="{FF2B5EF4-FFF2-40B4-BE49-F238E27FC236}">
                    <a16:creationId xmlns:a16="http://schemas.microsoft.com/office/drawing/2014/main" id="{C16A6C25-E6C6-4311-A988-AEEE531B7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122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135">
                <a:extLst>
                  <a:ext uri="{FF2B5EF4-FFF2-40B4-BE49-F238E27FC236}">
                    <a16:creationId xmlns:a16="http://schemas.microsoft.com/office/drawing/2014/main" id="{F9913E6C-CA98-4447-B6EF-99885BB96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122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136">
                <a:extLst>
                  <a:ext uri="{FF2B5EF4-FFF2-40B4-BE49-F238E27FC236}">
                    <a16:creationId xmlns:a16="http://schemas.microsoft.com/office/drawing/2014/main" id="{EC381D11-F2D0-462B-ACC3-27D08683C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3122"/>
                <a:ext cx="114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37">
                <a:extLst>
                  <a:ext uri="{FF2B5EF4-FFF2-40B4-BE49-F238E27FC236}">
                    <a16:creationId xmlns:a16="http://schemas.microsoft.com/office/drawing/2014/main" id="{6FD92F00-490D-4402-A212-FCEAF17BE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122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138">
                <a:extLst>
                  <a:ext uri="{FF2B5EF4-FFF2-40B4-BE49-F238E27FC236}">
                    <a16:creationId xmlns:a16="http://schemas.microsoft.com/office/drawing/2014/main" id="{2700AF7F-2724-4E02-AF07-C66F86921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122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139">
                <a:extLst>
                  <a:ext uri="{FF2B5EF4-FFF2-40B4-BE49-F238E27FC236}">
                    <a16:creationId xmlns:a16="http://schemas.microsoft.com/office/drawing/2014/main" id="{ACB9C04C-ACDD-4223-8E94-DB164FB6F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315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140">
                <a:extLst>
                  <a:ext uri="{FF2B5EF4-FFF2-40B4-BE49-F238E27FC236}">
                    <a16:creationId xmlns:a16="http://schemas.microsoft.com/office/drawing/2014/main" id="{85102150-43B0-4CD6-8D18-72FA02BCB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315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141">
                <a:extLst>
                  <a:ext uri="{FF2B5EF4-FFF2-40B4-BE49-F238E27FC236}">
                    <a16:creationId xmlns:a16="http://schemas.microsoft.com/office/drawing/2014/main" id="{E56E9042-BBCF-40E4-A2D1-7A2086932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3315"/>
                <a:ext cx="114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142">
                <a:extLst>
                  <a:ext uri="{FF2B5EF4-FFF2-40B4-BE49-F238E27FC236}">
                    <a16:creationId xmlns:a16="http://schemas.microsoft.com/office/drawing/2014/main" id="{DFAF8987-0AF6-4D90-8CF2-2B8F4198B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31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143">
                <a:extLst>
                  <a:ext uri="{FF2B5EF4-FFF2-40B4-BE49-F238E27FC236}">
                    <a16:creationId xmlns:a16="http://schemas.microsoft.com/office/drawing/2014/main" id="{A0E95784-9E04-4E18-8741-01431080E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31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144">
                <a:extLst>
                  <a:ext uri="{FF2B5EF4-FFF2-40B4-BE49-F238E27FC236}">
                    <a16:creationId xmlns:a16="http://schemas.microsoft.com/office/drawing/2014/main" id="{8C0F3CBD-BD87-4938-848F-96B893E26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132"/>
                <a:ext cx="11" cy="1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145">
                <a:extLst>
                  <a:ext uri="{FF2B5EF4-FFF2-40B4-BE49-F238E27FC236}">
                    <a16:creationId xmlns:a16="http://schemas.microsoft.com/office/drawing/2014/main" id="{90F4B7EA-48DB-49E3-963A-1389E7EFC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132"/>
                <a:ext cx="10" cy="183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146">
                <a:extLst>
                  <a:ext uri="{FF2B5EF4-FFF2-40B4-BE49-F238E27FC236}">
                    <a16:creationId xmlns:a16="http://schemas.microsoft.com/office/drawing/2014/main" id="{80A663FB-C09D-4D0C-8C5F-818577535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122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147">
                <a:extLst>
                  <a:ext uri="{FF2B5EF4-FFF2-40B4-BE49-F238E27FC236}">
                    <a16:creationId xmlns:a16="http://schemas.microsoft.com/office/drawing/2014/main" id="{2C1643BA-E018-431A-9A56-4BF8DAACB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122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148">
                <a:extLst>
                  <a:ext uri="{FF2B5EF4-FFF2-40B4-BE49-F238E27FC236}">
                    <a16:creationId xmlns:a16="http://schemas.microsoft.com/office/drawing/2014/main" id="{165C55ED-AF41-46C1-8B5F-6E6FD4D7E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122"/>
                <a:ext cx="1529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149">
                <a:extLst>
                  <a:ext uri="{FF2B5EF4-FFF2-40B4-BE49-F238E27FC236}">
                    <a16:creationId xmlns:a16="http://schemas.microsoft.com/office/drawing/2014/main" id="{33A47854-64F5-4BFF-9D0B-4529B17F8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122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50">
                <a:extLst>
                  <a:ext uri="{FF2B5EF4-FFF2-40B4-BE49-F238E27FC236}">
                    <a16:creationId xmlns:a16="http://schemas.microsoft.com/office/drawing/2014/main" id="{B8E59F2A-7DFA-40CE-9D3C-DE6E648F0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122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151">
                <a:extLst>
                  <a:ext uri="{FF2B5EF4-FFF2-40B4-BE49-F238E27FC236}">
                    <a16:creationId xmlns:a16="http://schemas.microsoft.com/office/drawing/2014/main" id="{7CCE8668-12F3-4A27-97C5-4163AAC8E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315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152">
                <a:extLst>
                  <a:ext uri="{FF2B5EF4-FFF2-40B4-BE49-F238E27FC236}">
                    <a16:creationId xmlns:a16="http://schemas.microsoft.com/office/drawing/2014/main" id="{6341A67B-9506-4532-8B7E-2091D408B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31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153">
                <a:extLst>
                  <a:ext uri="{FF2B5EF4-FFF2-40B4-BE49-F238E27FC236}">
                    <a16:creationId xmlns:a16="http://schemas.microsoft.com/office/drawing/2014/main" id="{80AF6D0B-F546-4772-B9D9-50FB359F0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315"/>
                <a:ext cx="1529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154">
                <a:extLst>
                  <a:ext uri="{FF2B5EF4-FFF2-40B4-BE49-F238E27FC236}">
                    <a16:creationId xmlns:a16="http://schemas.microsoft.com/office/drawing/2014/main" id="{5532ADA8-4C29-45D8-B1BB-9967B1475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31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155">
                <a:extLst>
                  <a:ext uri="{FF2B5EF4-FFF2-40B4-BE49-F238E27FC236}">
                    <a16:creationId xmlns:a16="http://schemas.microsoft.com/office/drawing/2014/main" id="{859640B9-E8AA-48DA-9C7C-D73FAD557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31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56">
                <a:extLst>
                  <a:ext uri="{FF2B5EF4-FFF2-40B4-BE49-F238E27FC236}">
                    <a16:creationId xmlns:a16="http://schemas.microsoft.com/office/drawing/2014/main" id="{47574736-16CB-4B69-9448-4D03E6812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132"/>
                <a:ext cx="10" cy="1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57">
                <a:extLst>
                  <a:ext uri="{FF2B5EF4-FFF2-40B4-BE49-F238E27FC236}">
                    <a16:creationId xmlns:a16="http://schemas.microsoft.com/office/drawing/2014/main" id="{D6F0B5E4-47EC-480F-8953-3A560C540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132"/>
                <a:ext cx="10" cy="183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158">
                <a:extLst>
                  <a:ext uri="{FF2B5EF4-FFF2-40B4-BE49-F238E27FC236}">
                    <a16:creationId xmlns:a16="http://schemas.microsoft.com/office/drawing/2014/main" id="{1F843CE9-9B0E-45BF-9554-8A39A45D2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3132"/>
                <a:ext cx="10" cy="19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159">
                <a:extLst>
                  <a:ext uri="{FF2B5EF4-FFF2-40B4-BE49-F238E27FC236}">
                    <a16:creationId xmlns:a16="http://schemas.microsoft.com/office/drawing/2014/main" id="{FB2EF5EA-3D96-4123-8D1A-242AECDB5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339"/>
                <a:ext cx="26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Duży</a:t>
                </a:r>
              </a:p>
            </p:txBody>
          </p:sp>
          <p:sp>
            <p:nvSpPr>
              <p:cNvPr id="165" name="Rectangle 160">
                <a:extLst>
                  <a:ext uri="{FF2B5EF4-FFF2-40B4-BE49-F238E27FC236}">
                    <a16:creationId xmlns:a16="http://schemas.microsoft.com/office/drawing/2014/main" id="{1CE2FF07-1EB9-4936-A6CF-B904D2606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" y="3339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66" name="Rectangle 161">
                <a:extLst>
                  <a:ext uri="{FF2B5EF4-FFF2-40B4-BE49-F238E27FC236}">
                    <a16:creationId xmlns:a16="http://schemas.microsoft.com/office/drawing/2014/main" id="{D89E02E7-37C2-454C-92F0-AF147109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339"/>
                <a:ext cx="86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35% </a:t>
                </a:r>
                <a:r>
                  <a:rPr lang="pl-PL" altLang="pl-PL" sz="16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(40%)</a:t>
                </a:r>
              </a:p>
            </p:txBody>
          </p:sp>
          <p:sp>
            <p:nvSpPr>
              <p:cNvPr id="167" name="Rectangle 162">
                <a:extLst>
                  <a:ext uri="{FF2B5EF4-FFF2-40B4-BE49-F238E27FC236}">
                    <a16:creationId xmlns:a16="http://schemas.microsoft.com/office/drawing/2014/main" id="{291B576B-63A2-4F7E-8D8D-AD3FECED9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3339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68" name="Rectangle 163">
                <a:extLst>
                  <a:ext uri="{FF2B5EF4-FFF2-40B4-BE49-F238E27FC236}">
                    <a16:creationId xmlns:a16="http://schemas.microsoft.com/office/drawing/2014/main" id="{12BDC329-F732-4818-B609-2975D4AD6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339"/>
                <a:ext cx="20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 dirty="0">
                    <a:solidFill>
                      <a:srgbClr val="364E92"/>
                    </a:solidFill>
                    <a:latin typeface="Arial" panose="020B0604020202020204" pitchFamily="34" charset="0"/>
                  </a:rPr>
                  <a:t> 3 500 000 zł </a:t>
                </a:r>
                <a:r>
                  <a:rPr lang="pl-PL" altLang="pl-PL" sz="16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(4 000 000 zł)</a:t>
                </a:r>
              </a:p>
            </p:txBody>
          </p:sp>
          <p:sp>
            <p:nvSpPr>
              <p:cNvPr id="169" name="Rectangle 164">
                <a:extLst>
                  <a:ext uri="{FF2B5EF4-FFF2-40B4-BE49-F238E27FC236}">
                    <a16:creationId xmlns:a16="http://schemas.microsoft.com/office/drawing/2014/main" id="{3075DB59-5AA9-4725-958D-10A3CE89D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3339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600">
                    <a:solidFill>
                      <a:srgbClr val="364E92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70" name="Rectangle 165">
                <a:extLst>
                  <a:ext uri="{FF2B5EF4-FFF2-40B4-BE49-F238E27FC236}">
                    <a16:creationId xmlns:a16="http://schemas.microsoft.com/office/drawing/2014/main" id="{53286F81-3746-476A-AE23-0A3E569FC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2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166">
                <a:extLst>
                  <a:ext uri="{FF2B5EF4-FFF2-40B4-BE49-F238E27FC236}">
                    <a16:creationId xmlns:a16="http://schemas.microsoft.com/office/drawing/2014/main" id="{2E49B648-8C90-4DAD-8121-76BD70433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3325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167">
                <a:extLst>
                  <a:ext uri="{FF2B5EF4-FFF2-40B4-BE49-F238E27FC236}">
                    <a16:creationId xmlns:a16="http://schemas.microsoft.com/office/drawing/2014/main" id="{2C1285DE-594F-4469-A5E8-F9931021B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25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168">
                <a:extLst>
                  <a:ext uri="{FF2B5EF4-FFF2-40B4-BE49-F238E27FC236}">
                    <a16:creationId xmlns:a16="http://schemas.microsoft.com/office/drawing/2014/main" id="{D344D81E-0E2C-4E8D-A481-B0FA9F54C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25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69">
                <a:extLst>
                  <a:ext uri="{FF2B5EF4-FFF2-40B4-BE49-F238E27FC236}">
                    <a16:creationId xmlns:a16="http://schemas.microsoft.com/office/drawing/2014/main" id="{84D89A66-72E5-4461-8669-E14E48264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325"/>
                <a:ext cx="1809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70">
                <a:extLst>
                  <a:ext uri="{FF2B5EF4-FFF2-40B4-BE49-F238E27FC236}">
                    <a16:creationId xmlns:a16="http://schemas.microsoft.com/office/drawing/2014/main" id="{7BC8BF30-AD53-4CD7-B84B-91ECE4353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325"/>
                <a:ext cx="11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171">
                <a:extLst>
                  <a:ext uri="{FF2B5EF4-FFF2-40B4-BE49-F238E27FC236}">
                    <a16:creationId xmlns:a16="http://schemas.microsoft.com/office/drawing/2014/main" id="{99253D7B-EC25-404C-B740-BE23B52F9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325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172">
                <a:extLst>
                  <a:ext uri="{FF2B5EF4-FFF2-40B4-BE49-F238E27FC236}">
                    <a16:creationId xmlns:a16="http://schemas.microsoft.com/office/drawing/2014/main" id="{3F692125-E8AC-451A-A874-F4EA95693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16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173">
                <a:extLst>
                  <a:ext uri="{FF2B5EF4-FFF2-40B4-BE49-F238E27FC236}">
                    <a16:creationId xmlns:a16="http://schemas.microsoft.com/office/drawing/2014/main" id="{FBA2334A-4B87-46EE-A86B-097392373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516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174">
                <a:extLst>
                  <a:ext uri="{FF2B5EF4-FFF2-40B4-BE49-F238E27FC236}">
                    <a16:creationId xmlns:a16="http://schemas.microsoft.com/office/drawing/2014/main" id="{6464EE19-B6A8-4B69-8C88-9F488E8FB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516"/>
                <a:ext cx="1809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175">
                <a:extLst>
                  <a:ext uri="{FF2B5EF4-FFF2-40B4-BE49-F238E27FC236}">
                    <a16:creationId xmlns:a16="http://schemas.microsoft.com/office/drawing/2014/main" id="{1D0268C6-F98A-4B61-875A-DADF3CD3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516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176">
                <a:extLst>
                  <a:ext uri="{FF2B5EF4-FFF2-40B4-BE49-F238E27FC236}">
                    <a16:creationId xmlns:a16="http://schemas.microsoft.com/office/drawing/2014/main" id="{A51F515C-4F75-4A97-B292-88E5110E9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516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177">
                <a:extLst>
                  <a:ext uri="{FF2B5EF4-FFF2-40B4-BE49-F238E27FC236}">
                    <a16:creationId xmlns:a16="http://schemas.microsoft.com/office/drawing/2014/main" id="{C40CBA55-5C81-4FCE-85EB-51CCE2D1B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3335"/>
                <a:ext cx="11" cy="18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78">
                <a:extLst>
                  <a:ext uri="{FF2B5EF4-FFF2-40B4-BE49-F238E27FC236}">
                    <a16:creationId xmlns:a16="http://schemas.microsoft.com/office/drawing/2014/main" id="{0D85395C-1768-4712-A79C-0EEF298C8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335"/>
                <a:ext cx="11" cy="18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79">
                <a:extLst>
                  <a:ext uri="{FF2B5EF4-FFF2-40B4-BE49-F238E27FC236}">
                    <a16:creationId xmlns:a16="http://schemas.microsoft.com/office/drawing/2014/main" id="{6549BA8F-90BD-40F9-8B36-7BE1598A8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335"/>
                <a:ext cx="10" cy="193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180">
                <a:extLst>
                  <a:ext uri="{FF2B5EF4-FFF2-40B4-BE49-F238E27FC236}">
                    <a16:creationId xmlns:a16="http://schemas.microsoft.com/office/drawing/2014/main" id="{DCC46460-59FE-41B4-A062-03FA5FA6C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28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81">
                <a:extLst>
                  <a:ext uri="{FF2B5EF4-FFF2-40B4-BE49-F238E27FC236}">
                    <a16:creationId xmlns:a16="http://schemas.microsoft.com/office/drawing/2014/main" id="{9E430F66-C85D-4BF6-A393-16F9049BF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52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82">
                <a:extLst>
                  <a:ext uri="{FF2B5EF4-FFF2-40B4-BE49-F238E27FC236}">
                    <a16:creationId xmlns:a16="http://schemas.microsoft.com/office/drawing/2014/main" id="{8C04D778-B6A4-43A9-9A47-BCB4C32F3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" y="3528"/>
                <a:ext cx="1826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183">
                <a:extLst>
                  <a:ext uri="{FF2B5EF4-FFF2-40B4-BE49-F238E27FC236}">
                    <a16:creationId xmlns:a16="http://schemas.microsoft.com/office/drawing/2014/main" id="{8B476284-5284-4913-86E9-E1014FF5C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325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184">
                <a:extLst>
                  <a:ext uri="{FF2B5EF4-FFF2-40B4-BE49-F238E27FC236}">
                    <a16:creationId xmlns:a16="http://schemas.microsoft.com/office/drawing/2014/main" id="{A0F69B24-0E03-424C-BA05-0C519692D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325"/>
                <a:ext cx="1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85">
                <a:extLst>
                  <a:ext uri="{FF2B5EF4-FFF2-40B4-BE49-F238E27FC236}">
                    <a16:creationId xmlns:a16="http://schemas.microsoft.com/office/drawing/2014/main" id="{83D2FD9D-B282-4A38-83AC-AE8FF73B6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3325"/>
                <a:ext cx="1141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186">
                <a:extLst>
                  <a:ext uri="{FF2B5EF4-FFF2-40B4-BE49-F238E27FC236}">
                    <a16:creationId xmlns:a16="http://schemas.microsoft.com/office/drawing/2014/main" id="{3984B73A-D4BC-4316-926E-6819960B5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32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87">
                <a:extLst>
                  <a:ext uri="{FF2B5EF4-FFF2-40B4-BE49-F238E27FC236}">
                    <a16:creationId xmlns:a16="http://schemas.microsoft.com/office/drawing/2014/main" id="{386493E8-66A6-485C-A5DC-A77B2FDBC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325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88">
                <a:extLst>
                  <a:ext uri="{FF2B5EF4-FFF2-40B4-BE49-F238E27FC236}">
                    <a16:creationId xmlns:a16="http://schemas.microsoft.com/office/drawing/2014/main" id="{E8AA0972-7F18-4EA8-80AB-78629CABA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516"/>
                <a:ext cx="11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89">
                <a:extLst>
                  <a:ext uri="{FF2B5EF4-FFF2-40B4-BE49-F238E27FC236}">
                    <a16:creationId xmlns:a16="http://schemas.microsoft.com/office/drawing/2014/main" id="{129C9665-0740-4ED7-B849-78EC0A4C7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516"/>
                <a:ext cx="1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0">
                <a:extLst>
                  <a:ext uri="{FF2B5EF4-FFF2-40B4-BE49-F238E27FC236}">
                    <a16:creationId xmlns:a16="http://schemas.microsoft.com/office/drawing/2014/main" id="{FCED2145-47D1-4189-AEC0-A29778672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3516"/>
                <a:ext cx="1141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1">
                <a:extLst>
                  <a:ext uri="{FF2B5EF4-FFF2-40B4-BE49-F238E27FC236}">
                    <a16:creationId xmlns:a16="http://schemas.microsoft.com/office/drawing/2014/main" id="{618C7B01-5D58-4357-93F1-E4A93E1D4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516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192">
                <a:extLst>
                  <a:ext uri="{FF2B5EF4-FFF2-40B4-BE49-F238E27FC236}">
                    <a16:creationId xmlns:a16="http://schemas.microsoft.com/office/drawing/2014/main" id="{93074EAF-ACE0-4D1C-9A0A-79422503A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516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93">
                <a:extLst>
                  <a:ext uri="{FF2B5EF4-FFF2-40B4-BE49-F238E27FC236}">
                    <a16:creationId xmlns:a16="http://schemas.microsoft.com/office/drawing/2014/main" id="{32308413-4A33-4475-988E-89AF5A446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335"/>
                <a:ext cx="11" cy="18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4">
                <a:extLst>
                  <a:ext uri="{FF2B5EF4-FFF2-40B4-BE49-F238E27FC236}">
                    <a16:creationId xmlns:a16="http://schemas.microsoft.com/office/drawing/2014/main" id="{DE5F0BE1-4FD5-44F5-860D-2053C6014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3335"/>
                <a:ext cx="10" cy="18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95">
                <a:extLst>
                  <a:ext uri="{FF2B5EF4-FFF2-40B4-BE49-F238E27FC236}">
                    <a16:creationId xmlns:a16="http://schemas.microsoft.com/office/drawing/2014/main" id="{33055C0E-22D0-429A-9B35-A4C953F61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352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196">
                <a:extLst>
                  <a:ext uri="{FF2B5EF4-FFF2-40B4-BE49-F238E27FC236}">
                    <a16:creationId xmlns:a16="http://schemas.microsoft.com/office/drawing/2014/main" id="{FC386CBF-5630-4575-9EEC-137A730B2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" y="3528"/>
                <a:ext cx="1153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97">
                <a:extLst>
                  <a:ext uri="{FF2B5EF4-FFF2-40B4-BE49-F238E27FC236}">
                    <a16:creationId xmlns:a16="http://schemas.microsoft.com/office/drawing/2014/main" id="{6EF58B6A-44B4-4F21-935F-4D9B20EEC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325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98">
                <a:extLst>
                  <a:ext uri="{FF2B5EF4-FFF2-40B4-BE49-F238E27FC236}">
                    <a16:creationId xmlns:a16="http://schemas.microsoft.com/office/drawing/2014/main" id="{35BDD37F-9AC3-4EED-BD66-8DF5FBC0C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325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99">
                <a:extLst>
                  <a:ext uri="{FF2B5EF4-FFF2-40B4-BE49-F238E27FC236}">
                    <a16:creationId xmlns:a16="http://schemas.microsoft.com/office/drawing/2014/main" id="{2D35BD60-2E28-40AC-8960-B660E8055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325"/>
                <a:ext cx="1529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200">
                <a:extLst>
                  <a:ext uri="{FF2B5EF4-FFF2-40B4-BE49-F238E27FC236}">
                    <a16:creationId xmlns:a16="http://schemas.microsoft.com/office/drawing/2014/main" id="{94469F16-BE05-4C5D-8B08-83D51D724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325"/>
                <a:ext cx="10" cy="10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201">
                <a:extLst>
                  <a:ext uri="{FF2B5EF4-FFF2-40B4-BE49-F238E27FC236}">
                    <a16:creationId xmlns:a16="http://schemas.microsoft.com/office/drawing/2014/main" id="{BC7CE8CC-9924-4BEB-AEEA-F394E3803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325"/>
                <a:ext cx="10" cy="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202">
                <a:extLst>
                  <a:ext uri="{FF2B5EF4-FFF2-40B4-BE49-F238E27FC236}">
                    <a16:creationId xmlns:a16="http://schemas.microsoft.com/office/drawing/2014/main" id="{4A2663D3-FB47-4651-9DA7-F6E1114B4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516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203">
                <a:extLst>
                  <a:ext uri="{FF2B5EF4-FFF2-40B4-BE49-F238E27FC236}">
                    <a16:creationId xmlns:a16="http://schemas.microsoft.com/office/drawing/2014/main" id="{1D2CC2C4-CAD2-441B-A835-ECDADE7D8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516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204">
                <a:extLst>
                  <a:ext uri="{FF2B5EF4-FFF2-40B4-BE49-F238E27FC236}">
                    <a16:creationId xmlns:a16="http://schemas.microsoft.com/office/drawing/2014/main" id="{04E12441-D27E-4880-9B87-7DF6A18DC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501"/>
                <a:ext cx="1529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205">
                <a:extLst>
                  <a:ext uri="{FF2B5EF4-FFF2-40B4-BE49-F238E27FC236}">
                    <a16:creationId xmlns:a16="http://schemas.microsoft.com/office/drawing/2014/main" id="{21C445E7-AA7C-421A-9F3F-350AA58CA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516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206">
                <a:extLst>
                  <a:ext uri="{FF2B5EF4-FFF2-40B4-BE49-F238E27FC236}">
                    <a16:creationId xmlns:a16="http://schemas.microsoft.com/office/drawing/2014/main" id="{97530051-1173-4E54-9742-B9F9340C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516"/>
                <a:ext cx="10" cy="1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207">
                <a:extLst>
                  <a:ext uri="{FF2B5EF4-FFF2-40B4-BE49-F238E27FC236}">
                    <a16:creationId xmlns:a16="http://schemas.microsoft.com/office/drawing/2014/main" id="{FAF2F8FB-95B0-4795-85E9-AC05249B3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3335"/>
                <a:ext cx="10" cy="18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208">
                <a:extLst>
                  <a:ext uri="{FF2B5EF4-FFF2-40B4-BE49-F238E27FC236}">
                    <a16:creationId xmlns:a16="http://schemas.microsoft.com/office/drawing/2014/main" id="{BA958C31-1727-456D-B801-6491E9E5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" y="3335"/>
                <a:ext cx="10" cy="181"/>
              </a:xfrm>
              <a:prstGeom prst="rect">
                <a:avLst/>
              </a:prstGeom>
              <a:solidFill>
                <a:srgbClr val="D4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209">
                <a:extLst>
                  <a:ext uri="{FF2B5EF4-FFF2-40B4-BE49-F238E27FC236}">
                    <a16:creationId xmlns:a16="http://schemas.microsoft.com/office/drawing/2014/main" id="{ACE54E63-9171-4E0A-8992-770297DC2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528"/>
                <a:ext cx="10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210">
                <a:extLst>
                  <a:ext uri="{FF2B5EF4-FFF2-40B4-BE49-F238E27FC236}">
                    <a16:creationId xmlns:a16="http://schemas.microsoft.com/office/drawing/2014/main" id="{A1F5291A-D96E-49D7-8508-1EF06940A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" y="3528"/>
                <a:ext cx="1536" cy="1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600">
                  <a:solidFill>
                    <a:srgbClr val="364E9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Rectangle 212">
              <a:extLst>
                <a:ext uri="{FF2B5EF4-FFF2-40B4-BE49-F238E27FC236}">
                  <a16:creationId xmlns:a16="http://schemas.microsoft.com/office/drawing/2014/main" id="{2323B9E9-058D-41D3-A4F1-CD066658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3335"/>
              <a:ext cx="10" cy="19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600">
                <a:solidFill>
                  <a:srgbClr val="364E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145F9C79-B9EA-4D22-8A43-586D03E5B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3528"/>
              <a:ext cx="10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600">
                <a:solidFill>
                  <a:srgbClr val="364E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F75BBE79-6952-469C-BB2B-41A163145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3528"/>
              <a:ext cx="10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600">
                <a:solidFill>
                  <a:srgbClr val="364E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215">
              <a:extLst>
                <a:ext uri="{FF2B5EF4-FFF2-40B4-BE49-F238E27FC236}">
                  <a16:creationId xmlns:a16="http://schemas.microsoft.com/office/drawing/2014/main" id="{AD80D50D-C37D-480F-B539-8D9B163C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537"/>
              <a:ext cx="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rgbClr val="364E92"/>
                  </a:solidFill>
                </a:rPr>
                <a:t> </a:t>
              </a:r>
              <a:endParaRPr lang="pl-PL" altLang="pl-PL" sz="1600">
                <a:solidFill>
                  <a:srgbClr val="364E9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6" name="Prostokąt 212">
            <a:extLst>
              <a:ext uri="{FF2B5EF4-FFF2-40B4-BE49-F238E27FC236}">
                <a16:creationId xmlns:a16="http://schemas.microsoft.com/office/drawing/2014/main" id="{337C0A90-3BAF-4199-951F-D8FE00598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37" y="2167149"/>
            <a:ext cx="836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 korzystaniu z pomocy publicznej z tytułu nowej inwestycji podstawą naliczenia maksymalnej wysokości pomocy jest suma kwalifikowanych wydatków inwestycyjnych.</a:t>
            </a:r>
          </a:p>
        </p:txBody>
      </p:sp>
      <p:grpSp>
        <p:nvGrpSpPr>
          <p:cNvPr id="217" name="Group 4">
            <a:extLst>
              <a:ext uri="{FF2B5EF4-FFF2-40B4-BE49-F238E27FC236}">
                <a16:creationId xmlns:a16="http://schemas.microsoft.com/office/drawing/2014/main" id="{E16CF9BE-62E4-4F66-AA1B-622042A5BB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324" y="2952751"/>
            <a:ext cx="11585608" cy="1900238"/>
            <a:chOff x="204" y="1870"/>
            <a:chExt cx="6848" cy="1197"/>
          </a:xfrm>
        </p:grpSpPr>
        <p:sp>
          <p:nvSpPr>
            <p:cNvPr id="218" name="AutoShape 3">
              <a:extLst>
                <a:ext uri="{FF2B5EF4-FFF2-40B4-BE49-F238E27FC236}">
                  <a16:creationId xmlns:a16="http://schemas.microsoft.com/office/drawing/2014/main" id="{43BBC1F5-326A-4427-8B1B-175E73EB72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1870"/>
              <a:ext cx="6848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19" name="Rectangle 5">
              <a:extLst>
                <a:ext uri="{FF2B5EF4-FFF2-40B4-BE49-F238E27FC236}">
                  <a16:creationId xmlns:a16="http://schemas.microsoft.com/office/drawing/2014/main" id="{34903D2E-797A-418D-8350-F3CA797CD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1898"/>
              <a:ext cx="9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Zakup gruntu 1 ha</a:t>
              </a:r>
            </a:p>
          </p:txBody>
        </p:sp>
        <p:sp>
          <p:nvSpPr>
            <p:cNvPr id="220" name="Rectangle 6">
              <a:extLst>
                <a:ext uri="{FF2B5EF4-FFF2-40B4-BE49-F238E27FC236}">
                  <a16:creationId xmlns:a16="http://schemas.microsoft.com/office/drawing/2014/main" id="{330CFDCB-98FE-4562-89BA-69D95E5FF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898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21" name="Rectangle 7">
              <a:extLst>
                <a:ext uri="{FF2B5EF4-FFF2-40B4-BE49-F238E27FC236}">
                  <a16:creationId xmlns:a16="http://schemas.microsoft.com/office/drawing/2014/main" id="{8025FF5D-CB3B-4908-84FD-677605E70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1898"/>
              <a:ext cx="5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200 000 zł</a:t>
              </a:r>
            </a:p>
          </p:txBody>
        </p:sp>
        <p:sp>
          <p:nvSpPr>
            <p:cNvPr id="222" name="Rectangle 8">
              <a:extLst>
                <a:ext uri="{FF2B5EF4-FFF2-40B4-BE49-F238E27FC236}">
                  <a16:creationId xmlns:a16="http://schemas.microsoft.com/office/drawing/2014/main" id="{B903DFD4-32C0-45F9-906A-C1FB39B1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23" name="Rectangle 9">
              <a:extLst>
                <a:ext uri="{FF2B5EF4-FFF2-40B4-BE49-F238E27FC236}">
                  <a16:creationId xmlns:a16="http://schemas.microsoft.com/office/drawing/2014/main" id="{8EDEE345-846F-4299-AC5A-05FB79A75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70"/>
              <a:ext cx="11" cy="22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24" name="Rectangle 10">
              <a:extLst>
                <a:ext uri="{FF2B5EF4-FFF2-40B4-BE49-F238E27FC236}">
                  <a16:creationId xmlns:a16="http://schemas.microsoft.com/office/drawing/2014/main" id="{95A17CCB-71C9-4FB9-BF9F-9B78C291A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7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25" name="Rectangle 11">
              <a:extLst>
                <a:ext uri="{FF2B5EF4-FFF2-40B4-BE49-F238E27FC236}">
                  <a16:creationId xmlns:a16="http://schemas.microsoft.com/office/drawing/2014/main" id="{779D21C1-C36B-4642-9B05-B7BE446A6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" y="1870"/>
              <a:ext cx="3133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26" name="Rectangle 12">
              <a:extLst>
                <a:ext uri="{FF2B5EF4-FFF2-40B4-BE49-F238E27FC236}">
                  <a16:creationId xmlns:a16="http://schemas.microsoft.com/office/drawing/2014/main" id="{15841C25-EDDC-4B67-B35A-33B4966F4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187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27" name="Rectangle 13">
              <a:extLst>
                <a:ext uri="{FF2B5EF4-FFF2-40B4-BE49-F238E27FC236}">
                  <a16:creationId xmlns:a16="http://schemas.microsoft.com/office/drawing/2014/main" id="{4FAD7290-6E4A-46BE-9698-F8404118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1870"/>
              <a:ext cx="16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28" name="Rectangle 14">
              <a:extLst>
                <a:ext uri="{FF2B5EF4-FFF2-40B4-BE49-F238E27FC236}">
                  <a16:creationId xmlns:a16="http://schemas.microsoft.com/office/drawing/2014/main" id="{F9976889-41E8-4FB8-B2DA-A20F4B751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1870"/>
              <a:ext cx="11" cy="2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29" name="Rectangle 15">
              <a:extLst>
                <a:ext uri="{FF2B5EF4-FFF2-40B4-BE49-F238E27FC236}">
                  <a16:creationId xmlns:a16="http://schemas.microsoft.com/office/drawing/2014/main" id="{D2485939-DB43-4E4B-924C-F1DEE33C3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187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0" name="Rectangle 16">
              <a:extLst>
                <a:ext uri="{FF2B5EF4-FFF2-40B4-BE49-F238E27FC236}">
                  <a16:creationId xmlns:a16="http://schemas.microsoft.com/office/drawing/2014/main" id="{627D2586-709B-4E56-89AE-CBE8E7766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1882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1" name="Rectangle 17">
              <a:extLst>
                <a:ext uri="{FF2B5EF4-FFF2-40B4-BE49-F238E27FC236}">
                  <a16:creationId xmlns:a16="http://schemas.microsoft.com/office/drawing/2014/main" id="{DF5439A2-D838-4859-B887-A8EDD57A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1882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2" name="Rectangle 18">
              <a:extLst>
                <a:ext uri="{FF2B5EF4-FFF2-40B4-BE49-F238E27FC236}">
                  <a16:creationId xmlns:a16="http://schemas.microsoft.com/office/drawing/2014/main" id="{B3A7B20A-61E7-4415-B7BD-ADACD61B1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1882"/>
              <a:ext cx="3118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3" name="Rectangle 19">
              <a:extLst>
                <a:ext uri="{FF2B5EF4-FFF2-40B4-BE49-F238E27FC236}">
                  <a16:creationId xmlns:a16="http://schemas.microsoft.com/office/drawing/2014/main" id="{B48A6066-B961-4D11-A31D-9F75177AB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1882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4" name="Rectangle 20">
              <a:extLst>
                <a:ext uri="{FF2B5EF4-FFF2-40B4-BE49-F238E27FC236}">
                  <a16:creationId xmlns:a16="http://schemas.microsoft.com/office/drawing/2014/main" id="{D8B469AC-E6A8-445E-81E1-2B2F896DD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1882"/>
              <a:ext cx="10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5" name="Rectangle 21">
              <a:extLst>
                <a:ext uri="{FF2B5EF4-FFF2-40B4-BE49-F238E27FC236}">
                  <a16:creationId xmlns:a16="http://schemas.microsoft.com/office/drawing/2014/main" id="{44860B39-1B10-4C65-A4C8-66D19CD1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075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6" name="Rectangle 22">
              <a:extLst>
                <a:ext uri="{FF2B5EF4-FFF2-40B4-BE49-F238E27FC236}">
                  <a16:creationId xmlns:a16="http://schemas.microsoft.com/office/drawing/2014/main" id="{D63EC7AD-FE79-475F-B077-CE3857974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075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7" name="Rectangle 23">
              <a:extLst>
                <a:ext uri="{FF2B5EF4-FFF2-40B4-BE49-F238E27FC236}">
                  <a16:creationId xmlns:a16="http://schemas.microsoft.com/office/drawing/2014/main" id="{D615CED9-FBCE-4F18-AC02-842C07F9E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075"/>
              <a:ext cx="3118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8" name="Rectangle 24">
              <a:extLst>
                <a:ext uri="{FF2B5EF4-FFF2-40B4-BE49-F238E27FC236}">
                  <a16:creationId xmlns:a16="http://schemas.microsoft.com/office/drawing/2014/main" id="{4C36DE91-40AC-4D67-80B1-A9C1C950F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075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39" name="Rectangle 25">
              <a:extLst>
                <a:ext uri="{FF2B5EF4-FFF2-40B4-BE49-F238E27FC236}">
                  <a16:creationId xmlns:a16="http://schemas.microsoft.com/office/drawing/2014/main" id="{E885ECF6-8A55-42E8-97F9-D53937CE8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075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0" name="Rectangle 26">
              <a:extLst>
                <a:ext uri="{FF2B5EF4-FFF2-40B4-BE49-F238E27FC236}">
                  <a16:creationId xmlns:a16="http://schemas.microsoft.com/office/drawing/2014/main" id="{C8801DFA-B3BF-43FE-9BAA-952677725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1892"/>
              <a:ext cx="11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1" name="Rectangle 27">
              <a:extLst>
                <a:ext uri="{FF2B5EF4-FFF2-40B4-BE49-F238E27FC236}">
                  <a16:creationId xmlns:a16="http://schemas.microsoft.com/office/drawing/2014/main" id="{BEE7790C-1EA6-4920-99B6-725D7755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1892"/>
              <a:ext cx="10" cy="18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2" name="Rectangle 28">
              <a:extLst>
                <a:ext uri="{FF2B5EF4-FFF2-40B4-BE49-F238E27FC236}">
                  <a16:creationId xmlns:a16="http://schemas.microsoft.com/office/drawing/2014/main" id="{03BCF44B-E0FF-4236-8863-153CBE26E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92"/>
              <a:ext cx="11" cy="19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3" name="Rectangle 29">
              <a:extLst>
                <a:ext uri="{FF2B5EF4-FFF2-40B4-BE49-F238E27FC236}">
                  <a16:creationId xmlns:a16="http://schemas.microsoft.com/office/drawing/2014/main" id="{304905A4-8FE2-47E4-B50F-B34560EF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1882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4" name="Rectangle 30">
              <a:extLst>
                <a:ext uri="{FF2B5EF4-FFF2-40B4-BE49-F238E27FC236}">
                  <a16:creationId xmlns:a16="http://schemas.microsoft.com/office/drawing/2014/main" id="{F3450EBA-A265-453F-9A4D-7A4DCBBBE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1882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5" name="Rectangle 31">
              <a:extLst>
                <a:ext uri="{FF2B5EF4-FFF2-40B4-BE49-F238E27FC236}">
                  <a16:creationId xmlns:a16="http://schemas.microsoft.com/office/drawing/2014/main" id="{15B4C6D2-ABEE-4CE3-8684-CDD3EED56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1882"/>
              <a:ext cx="1603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6" name="Rectangle 32">
              <a:extLst>
                <a:ext uri="{FF2B5EF4-FFF2-40B4-BE49-F238E27FC236}">
                  <a16:creationId xmlns:a16="http://schemas.microsoft.com/office/drawing/2014/main" id="{66746411-26C5-46FF-86B4-10FFCAF8F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1882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7" name="Rectangle 33">
              <a:extLst>
                <a:ext uri="{FF2B5EF4-FFF2-40B4-BE49-F238E27FC236}">
                  <a16:creationId xmlns:a16="http://schemas.microsoft.com/office/drawing/2014/main" id="{807BA9B4-8470-45B0-A1E5-F8E25D61E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1882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8" name="Rectangle 34">
              <a:extLst>
                <a:ext uri="{FF2B5EF4-FFF2-40B4-BE49-F238E27FC236}">
                  <a16:creationId xmlns:a16="http://schemas.microsoft.com/office/drawing/2014/main" id="{7B30CEAB-0007-421B-8DD0-E8EA03B50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075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49" name="Rectangle 35">
              <a:extLst>
                <a:ext uri="{FF2B5EF4-FFF2-40B4-BE49-F238E27FC236}">
                  <a16:creationId xmlns:a16="http://schemas.microsoft.com/office/drawing/2014/main" id="{2AEFDE8B-7CD6-484C-9817-F541B191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075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50" name="Rectangle 36">
              <a:extLst>
                <a:ext uri="{FF2B5EF4-FFF2-40B4-BE49-F238E27FC236}">
                  <a16:creationId xmlns:a16="http://schemas.microsoft.com/office/drawing/2014/main" id="{68AC5312-916C-45EE-8BAE-399AB247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075"/>
              <a:ext cx="1603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51" name="Rectangle 37">
              <a:extLst>
                <a:ext uri="{FF2B5EF4-FFF2-40B4-BE49-F238E27FC236}">
                  <a16:creationId xmlns:a16="http://schemas.microsoft.com/office/drawing/2014/main" id="{585076FB-F243-4D41-A83F-A72BBED5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075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52" name="Rectangle 38">
              <a:extLst>
                <a:ext uri="{FF2B5EF4-FFF2-40B4-BE49-F238E27FC236}">
                  <a16:creationId xmlns:a16="http://schemas.microsoft.com/office/drawing/2014/main" id="{36CAE56D-321D-4FA5-B105-96455ED3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075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53" name="Rectangle 39">
              <a:extLst>
                <a:ext uri="{FF2B5EF4-FFF2-40B4-BE49-F238E27FC236}">
                  <a16:creationId xmlns:a16="http://schemas.microsoft.com/office/drawing/2014/main" id="{F16A6DDA-A7AE-4AE9-BE21-DA508A965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1892"/>
              <a:ext cx="11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54" name="Rectangle 40">
              <a:extLst>
                <a:ext uri="{FF2B5EF4-FFF2-40B4-BE49-F238E27FC236}">
                  <a16:creationId xmlns:a16="http://schemas.microsoft.com/office/drawing/2014/main" id="{95150564-C1BC-4EBA-ADCB-C3782EFA2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1892"/>
              <a:ext cx="11" cy="18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55" name="Rectangle 41">
              <a:extLst>
                <a:ext uri="{FF2B5EF4-FFF2-40B4-BE49-F238E27FC236}">
                  <a16:creationId xmlns:a16="http://schemas.microsoft.com/office/drawing/2014/main" id="{E05ADB78-0878-47E1-A166-0C8BD9E51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1892"/>
              <a:ext cx="11" cy="19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56" name="Rectangle 42">
              <a:extLst>
                <a:ext uri="{FF2B5EF4-FFF2-40B4-BE49-F238E27FC236}">
                  <a16:creationId xmlns:a16="http://schemas.microsoft.com/office/drawing/2014/main" id="{34FB91B8-97D2-420D-B45F-80AF8A10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101"/>
              <a:ext cx="9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Budynki i budowle</a:t>
              </a:r>
            </a:p>
          </p:txBody>
        </p:sp>
        <p:sp>
          <p:nvSpPr>
            <p:cNvPr id="257" name="Rectangle 43">
              <a:extLst>
                <a:ext uri="{FF2B5EF4-FFF2-40B4-BE49-F238E27FC236}">
                  <a16:creationId xmlns:a16="http://schemas.microsoft.com/office/drawing/2014/main" id="{5CAF827E-AFAF-4A41-8D54-55D603BAF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101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58" name="Rectangle 44">
              <a:extLst>
                <a:ext uri="{FF2B5EF4-FFF2-40B4-BE49-F238E27FC236}">
                  <a16:creationId xmlns:a16="http://schemas.microsoft.com/office/drawing/2014/main" id="{29C1D4BE-691F-4F32-B199-19E1FEB16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2101"/>
              <a:ext cx="6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600" dirty="0">
                  <a:solidFill>
                    <a:srgbClr val="364E92"/>
                  </a:solidFill>
                </a:rPr>
                <a:t>6</a:t>
              </a: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rgbClr val="364E92"/>
                  </a:solidFill>
                  <a:effectLst/>
                </a:rPr>
                <a:t> 500 000 zł</a:t>
              </a:r>
            </a:p>
          </p:txBody>
        </p:sp>
        <p:sp>
          <p:nvSpPr>
            <p:cNvPr id="259" name="Rectangle 45">
              <a:extLst>
                <a:ext uri="{FF2B5EF4-FFF2-40B4-BE49-F238E27FC236}">
                  <a16:creationId xmlns:a16="http://schemas.microsoft.com/office/drawing/2014/main" id="{177F72B7-7C82-4734-91C8-5426D524D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2101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60" name="Rectangle 46">
              <a:extLst>
                <a:ext uri="{FF2B5EF4-FFF2-40B4-BE49-F238E27FC236}">
                  <a16:creationId xmlns:a16="http://schemas.microsoft.com/office/drawing/2014/main" id="{478EA88C-0104-4AEF-8EFE-E37CD69F0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085"/>
              <a:ext cx="11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1" name="Rectangle 47">
              <a:extLst>
                <a:ext uri="{FF2B5EF4-FFF2-40B4-BE49-F238E27FC236}">
                  <a16:creationId xmlns:a16="http://schemas.microsoft.com/office/drawing/2014/main" id="{D7247690-06F9-4F52-A40C-76B535876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085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2" name="Rectangle 48">
              <a:extLst>
                <a:ext uri="{FF2B5EF4-FFF2-40B4-BE49-F238E27FC236}">
                  <a16:creationId xmlns:a16="http://schemas.microsoft.com/office/drawing/2014/main" id="{7879F1CA-F1DC-4A7C-9C66-2125A9D7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085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3" name="Rectangle 49">
              <a:extLst>
                <a:ext uri="{FF2B5EF4-FFF2-40B4-BE49-F238E27FC236}">
                  <a16:creationId xmlns:a16="http://schemas.microsoft.com/office/drawing/2014/main" id="{F50E2DCD-509A-45E4-9C1C-B3C40EE74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085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4" name="Rectangle 50">
              <a:extLst>
                <a:ext uri="{FF2B5EF4-FFF2-40B4-BE49-F238E27FC236}">
                  <a16:creationId xmlns:a16="http://schemas.microsoft.com/office/drawing/2014/main" id="{2BE14118-B453-4A18-9C8C-FE4106DE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085"/>
              <a:ext cx="3118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5" name="Rectangle 51">
              <a:extLst>
                <a:ext uri="{FF2B5EF4-FFF2-40B4-BE49-F238E27FC236}">
                  <a16:creationId xmlns:a16="http://schemas.microsoft.com/office/drawing/2014/main" id="{A423F982-F9BA-42A9-A73A-12A011618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085"/>
              <a:ext cx="10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6" name="Rectangle 52">
              <a:extLst>
                <a:ext uri="{FF2B5EF4-FFF2-40B4-BE49-F238E27FC236}">
                  <a16:creationId xmlns:a16="http://schemas.microsoft.com/office/drawing/2014/main" id="{F2220D99-9BDD-4189-9DF0-53B302B54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085"/>
              <a:ext cx="10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7" name="Rectangle 53">
              <a:extLst>
                <a:ext uri="{FF2B5EF4-FFF2-40B4-BE49-F238E27FC236}">
                  <a16:creationId xmlns:a16="http://schemas.microsoft.com/office/drawing/2014/main" id="{37D238A6-3567-4674-8FF7-72DCDC9C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276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8" name="Rectangle 54">
              <a:extLst>
                <a:ext uri="{FF2B5EF4-FFF2-40B4-BE49-F238E27FC236}">
                  <a16:creationId xmlns:a16="http://schemas.microsoft.com/office/drawing/2014/main" id="{E7749C64-39B6-48FA-945B-4299599FD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276"/>
              <a:ext cx="11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69" name="Rectangle 55">
              <a:extLst>
                <a:ext uri="{FF2B5EF4-FFF2-40B4-BE49-F238E27FC236}">
                  <a16:creationId xmlns:a16="http://schemas.microsoft.com/office/drawing/2014/main" id="{C49B5F00-5BB4-4CFC-929B-A78D951F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276"/>
              <a:ext cx="3118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0" name="Rectangle 56">
              <a:extLst>
                <a:ext uri="{FF2B5EF4-FFF2-40B4-BE49-F238E27FC236}">
                  <a16:creationId xmlns:a16="http://schemas.microsoft.com/office/drawing/2014/main" id="{70130379-B2EE-4197-B705-0E4C1794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276"/>
              <a:ext cx="10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1" name="Rectangle 57">
              <a:extLst>
                <a:ext uri="{FF2B5EF4-FFF2-40B4-BE49-F238E27FC236}">
                  <a16:creationId xmlns:a16="http://schemas.microsoft.com/office/drawing/2014/main" id="{CD6FE6E4-0F9A-44B2-BD4F-C63A4C5CD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276"/>
              <a:ext cx="10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2" name="Rectangle 58">
              <a:extLst>
                <a:ext uri="{FF2B5EF4-FFF2-40B4-BE49-F238E27FC236}">
                  <a16:creationId xmlns:a16="http://schemas.microsoft.com/office/drawing/2014/main" id="{C7C7F8C7-DC08-4787-88E8-62B906A4B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096"/>
              <a:ext cx="11" cy="1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3" name="Rectangle 59">
              <a:extLst>
                <a:ext uri="{FF2B5EF4-FFF2-40B4-BE49-F238E27FC236}">
                  <a16:creationId xmlns:a16="http://schemas.microsoft.com/office/drawing/2014/main" id="{34589D14-16E5-482A-BD4F-C79DB3B05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096"/>
              <a:ext cx="10" cy="18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4" name="Rectangle 60">
              <a:extLst>
                <a:ext uri="{FF2B5EF4-FFF2-40B4-BE49-F238E27FC236}">
                  <a16:creationId xmlns:a16="http://schemas.microsoft.com/office/drawing/2014/main" id="{0D71FEEC-98D2-449C-AB96-D93D266DB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096"/>
              <a:ext cx="11" cy="19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5" name="Rectangle 61">
              <a:extLst>
                <a:ext uri="{FF2B5EF4-FFF2-40B4-BE49-F238E27FC236}">
                  <a16:creationId xmlns:a16="http://schemas.microsoft.com/office/drawing/2014/main" id="{913384E9-5933-4DCE-953E-9C2A6179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085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6" name="Rectangle 62">
              <a:extLst>
                <a:ext uri="{FF2B5EF4-FFF2-40B4-BE49-F238E27FC236}">
                  <a16:creationId xmlns:a16="http://schemas.microsoft.com/office/drawing/2014/main" id="{64A38F99-26D9-4955-81EA-EFE1B0423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085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7" name="Rectangle 63">
              <a:extLst>
                <a:ext uri="{FF2B5EF4-FFF2-40B4-BE49-F238E27FC236}">
                  <a16:creationId xmlns:a16="http://schemas.microsoft.com/office/drawing/2014/main" id="{8A61A8BA-2C70-4CF6-9A3C-5FFB705A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085"/>
              <a:ext cx="1603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8" name="Rectangle 64">
              <a:extLst>
                <a:ext uri="{FF2B5EF4-FFF2-40B4-BE49-F238E27FC236}">
                  <a16:creationId xmlns:a16="http://schemas.microsoft.com/office/drawing/2014/main" id="{E50E2205-440B-4B53-84F1-9CC6296C0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085"/>
              <a:ext cx="11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79" name="Rectangle 65">
              <a:extLst>
                <a:ext uri="{FF2B5EF4-FFF2-40B4-BE49-F238E27FC236}">
                  <a16:creationId xmlns:a16="http://schemas.microsoft.com/office/drawing/2014/main" id="{087A0A1D-63DD-4220-9FE4-C65BB7C6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085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0" name="Rectangle 66">
              <a:extLst>
                <a:ext uri="{FF2B5EF4-FFF2-40B4-BE49-F238E27FC236}">
                  <a16:creationId xmlns:a16="http://schemas.microsoft.com/office/drawing/2014/main" id="{5CC5537D-E1E4-4C06-8C05-D6512EE41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276"/>
              <a:ext cx="11" cy="1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1" name="Rectangle 67">
              <a:extLst>
                <a:ext uri="{FF2B5EF4-FFF2-40B4-BE49-F238E27FC236}">
                  <a16:creationId xmlns:a16="http://schemas.microsoft.com/office/drawing/2014/main" id="{FB840477-9D1F-431D-AC1E-010D657DA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276"/>
              <a:ext cx="11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2" name="Rectangle 68">
              <a:extLst>
                <a:ext uri="{FF2B5EF4-FFF2-40B4-BE49-F238E27FC236}">
                  <a16:creationId xmlns:a16="http://schemas.microsoft.com/office/drawing/2014/main" id="{5279DAFD-B324-4315-88AD-6B4D3312C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276"/>
              <a:ext cx="1603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3" name="Rectangle 69">
              <a:extLst>
                <a:ext uri="{FF2B5EF4-FFF2-40B4-BE49-F238E27FC236}">
                  <a16:creationId xmlns:a16="http://schemas.microsoft.com/office/drawing/2014/main" id="{696246E6-CEBA-4A80-B52A-124E2B4D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276"/>
              <a:ext cx="11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4" name="Rectangle 70">
              <a:extLst>
                <a:ext uri="{FF2B5EF4-FFF2-40B4-BE49-F238E27FC236}">
                  <a16:creationId xmlns:a16="http://schemas.microsoft.com/office/drawing/2014/main" id="{E9D435C0-9525-4554-9FAB-2C08D8F63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276"/>
              <a:ext cx="11" cy="11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5" name="Rectangle 71">
              <a:extLst>
                <a:ext uri="{FF2B5EF4-FFF2-40B4-BE49-F238E27FC236}">
                  <a16:creationId xmlns:a16="http://schemas.microsoft.com/office/drawing/2014/main" id="{52287CFE-48F3-4D40-9569-6DD87ABFD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096"/>
              <a:ext cx="11" cy="1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6" name="Rectangle 72">
              <a:extLst>
                <a:ext uri="{FF2B5EF4-FFF2-40B4-BE49-F238E27FC236}">
                  <a16:creationId xmlns:a16="http://schemas.microsoft.com/office/drawing/2014/main" id="{B749D6A1-6336-44A0-8FF1-61D2C9DB5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096"/>
              <a:ext cx="11" cy="18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7" name="Rectangle 73">
              <a:extLst>
                <a:ext uri="{FF2B5EF4-FFF2-40B4-BE49-F238E27FC236}">
                  <a16:creationId xmlns:a16="http://schemas.microsoft.com/office/drawing/2014/main" id="{D04D3FFA-F3EA-4042-862F-6319A65D5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096"/>
              <a:ext cx="11" cy="19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88" name="Rectangle 74">
              <a:extLst>
                <a:ext uri="{FF2B5EF4-FFF2-40B4-BE49-F238E27FC236}">
                  <a16:creationId xmlns:a16="http://schemas.microsoft.com/office/drawing/2014/main" id="{B669998E-C1E7-4858-8D4C-59E066954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304"/>
              <a:ext cx="7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Wyposażenie</a:t>
              </a:r>
            </a:p>
          </p:txBody>
        </p:sp>
        <p:sp>
          <p:nvSpPr>
            <p:cNvPr id="289" name="Rectangle 75">
              <a:extLst>
                <a:ext uri="{FF2B5EF4-FFF2-40B4-BE49-F238E27FC236}">
                  <a16:creationId xmlns:a16="http://schemas.microsoft.com/office/drawing/2014/main" id="{A48B4A9F-A6A8-45E9-BFE5-E54EC9025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2304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90" name="Rectangle 76">
              <a:extLst>
                <a:ext uri="{FF2B5EF4-FFF2-40B4-BE49-F238E27FC236}">
                  <a16:creationId xmlns:a16="http://schemas.microsoft.com/office/drawing/2014/main" id="{901FD90A-3898-46D4-AF28-A00FEAA5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2304"/>
              <a:ext cx="6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3 300 000 zł</a:t>
              </a:r>
            </a:p>
          </p:txBody>
        </p:sp>
        <p:sp>
          <p:nvSpPr>
            <p:cNvPr id="291" name="Rectangle 77">
              <a:extLst>
                <a:ext uri="{FF2B5EF4-FFF2-40B4-BE49-F238E27FC236}">
                  <a16:creationId xmlns:a16="http://schemas.microsoft.com/office/drawing/2014/main" id="{94DC992F-180C-425B-B4D7-990AF68CA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2304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92" name="Rectangle 78">
              <a:extLst>
                <a:ext uri="{FF2B5EF4-FFF2-40B4-BE49-F238E27FC236}">
                  <a16:creationId xmlns:a16="http://schemas.microsoft.com/office/drawing/2014/main" id="{E4B29EFF-E941-4B74-90F7-8399C9AA2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287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93" name="Rectangle 79">
              <a:extLst>
                <a:ext uri="{FF2B5EF4-FFF2-40B4-BE49-F238E27FC236}">
                  <a16:creationId xmlns:a16="http://schemas.microsoft.com/office/drawing/2014/main" id="{2997B104-DB4D-45C2-A34E-699EC234D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287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94" name="Rectangle 80">
              <a:extLst>
                <a:ext uri="{FF2B5EF4-FFF2-40B4-BE49-F238E27FC236}">
                  <a16:creationId xmlns:a16="http://schemas.microsoft.com/office/drawing/2014/main" id="{16B7BF04-324A-4DDB-AE04-951582E03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287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95" name="Rectangle 81">
              <a:extLst>
                <a:ext uri="{FF2B5EF4-FFF2-40B4-BE49-F238E27FC236}">
                  <a16:creationId xmlns:a16="http://schemas.microsoft.com/office/drawing/2014/main" id="{34D6B764-77BF-42E7-84B9-7D740CDB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287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96" name="Rectangle 82">
              <a:extLst>
                <a:ext uri="{FF2B5EF4-FFF2-40B4-BE49-F238E27FC236}">
                  <a16:creationId xmlns:a16="http://schemas.microsoft.com/office/drawing/2014/main" id="{5D104C9B-6566-4852-BBEB-3ECF43D8D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287"/>
              <a:ext cx="3118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97" name="Rectangle 83">
              <a:extLst>
                <a:ext uri="{FF2B5EF4-FFF2-40B4-BE49-F238E27FC236}">
                  <a16:creationId xmlns:a16="http://schemas.microsoft.com/office/drawing/2014/main" id="{D782DDA0-E326-45F2-9CA4-D02346B3B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287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98" name="Rectangle 84">
              <a:extLst>
                <a:ext uri="{FF2B5EF4-FFF2-40B4-BE49-F238E27FC236}">
                  <a16:creationId xmlns:a16="http://schemas.microsoft.com/office/drawing/2014/main" id="{5EB3B38A-623F-41DA-ACC7-3B19084BF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287"/>
              <a:ext cx="10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299" name="Rectangle 85">
              <a:extLst>
                <a:ext uri="{FF2B5EF4-FFF2-40B4-BE49-F238E27FC236}">
                  <a16:creationId xmlns:a16="http://schemas.microsoft.com/office/drawing/2014/main" id="{61EF1E19-D65E-4664-8484-EFE71973C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48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0" name="Rectangle 86">
              <a:extLst>
                <a:ext uri="{FF2B5EF4-FFF2-40B4-BE49-F238E27FC236}">
                  <a16:creationId xmlns:a16="http://schemas.microsoft.com/office/drawing/2014/main" id="{0D6BF13F-9AB9-40F8-BCA9-A1224A3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48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1" name="Rectangle 87">
              <a:extLst>
                <a:ext uri="{FF2B5EF4-FFF2-40B4-BE49-F238E27FC236}">
                  <a16:creationId xmlns:a16="http://schemas.microsoft.com/office/drawing/2014/main" id="{FDA776C8-BD79-4220-BFDC-8AA78E40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480"/>
              <a:ext cx="3118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2" name="Rectangle 88">
              <a:extLst>
                <a:ext uri="{FF2B5EF4-FFF2-40B4-BE49-F238E27FC236}">
                  <a16:creationId xmlns:a16="http://schemas.microsoft.com/office/drawing/2014/main" id="{A49B267E-107B-4BD8-978A-0DD1D845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480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3" name="Rectangle 89">
              <a:extLst>
                <a:ext uri="{FF2B5EF4-FFF2-40B4-BE49-F238E27FC236}">
                  <a16:creationId xmlns:a16="http://schemas.microsoft.com/office/drawing/2014/main" id="{B23FB5DB-C87D-4DEA-B7E3-87FCA0783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480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4" name="Rectangle 90">
              <a:extLst>
                <a:ext uri="{FF2B5EF4-FFF2-40B4-BE49-F238E27FC236}">
                  <a16:creationId xmlns:a16="http://schemas.microsoft.com/office/drawing/2014/main" id="{1B2A9BAA-8DC2-4C4F-9490-9BC8490F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297"/>
              <a:ext cx="11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5" name="Rectangle 91">
              <a:extLst>
                <a:ext uri="{FF2B5EF4-FFF2-40B4-BE49-F238E27FC236}">
                  <a16:creationId xmlns:a16="http://schemas.microsoft.com/office/drawing/2014/main" id="{0522F589-5D01-41FD-B9A3-0351D1980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297"/>
              <a:ext cx="10" cy="18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6" name="Rectangle 92">
              <a:extLst>
                <a:ext uri="{FF2B5EF4-FFF2-40B4-BE49-F238E27FC236}">
                  <a16:creationId xmlns:a16="http://schemas.microsoft.com/office/drawing/2014/main" id="{4E61D1A2-6083-4687-ACD7-C9777F7FE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297"/>
              <a:ext cx="11" cy="19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7" name="Rectangle 93">
              <a:extLst>
                <a:ext uri="{FF2B5EF4-FFF2-40B4-BE49-F238E27FC236}">
                  <a16:creationId xmlns:a16="http://schemas.microsoft.com/office/drawing/2014/main" id="{CEA3E9EF-F37B-4AD4-968F-9F6055D23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287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8" name="Rectangle 94">
              <a:extLst>
                <a:ext uri="{FF2B5EF4-FFF2-40B4-BE49-F238E27FC236}">
                  <a16:creationId xmlns:a16="http://schemas.microsoft.com/office/drawing/2014/main" id="{0905A852-A203-4EF5-8B90-5434AB71F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287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09" name="Rectangle 95">
              <a:extLst>
                <a:ext uri="{FF2B5EF4-FFF2-40B4-BE49-F238E27FC236}">
                  <a16:creationId xmlns:a16="http://schemas.microsoft.com/office/drawing/2014/main" id="{72191050-49DB-472E-B884-B5A3042EC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287"/>
              <a:ext cx="1603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0" name="Rectangle 96">
              <a:extLst>
                <a:ext uri="{FF2B5EF4-FFF2-40B4-BE49-F238E27FC236}">
                  <a16:creationId xmlns:a16="http://schemas.microsoft.com/office/drawing/2014/main" id="{EA634BCF-E7E1-4E89-8FB0-B39BB8562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287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1" name="Rectangle 97">
              <a:extLst>
                <a:ext uri="{FF2B5EF4-FFF2-40B4-BE49-F238E27FC236}">
                  <a16:creationId xmlns:a16="http://schemas.microsoft.com/office/drawing/2014/main" id="{2E8FB125-47F1-4FBF-82CA-80BBC3ED3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287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2" name="Rectangle 98">
              <a:extLst>
                <a:ext uri="{FF2B5EF4-FFF2-40B4-BE49-F238E27FC236}">
                  <a16:creationId xmlns:a16="http://schemas.microsoft.com/office/drawing/2014/main" id="{AEC85AA0-20CF-4C95-AA4D-812F2B156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48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3" name="Rectangle 99">
              <a:extLst>
                <a:ext uri="{FF2B5EF4-FFF2-40B4-BE49-F238E27FC236}">
                  <a16:creationId xmlns:a16="http://schemas.microsoft.com/office/drawing/2014/main" id="{9940E322-3900-4E2E-9420-D9ADB3662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48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4" name="Rectangle 100">
              <a:extLst>
                <a:ext uri="{FF2B5EF4-FFF2-40B4-BE49-F238E27FC236}">
                  <a16:creationId xmlns:a16="http://schemas.microsoft.com/office/drawing/2014/main" id="{906CCACD-66AC-4BD8-82D5-FF422132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480"/>
              <a:ext cx="1603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5" name="Rectangle 101">
              <a:extLst>
                <a:ext uri="{FF2B5EF4-FFF2-40B4-BE49-F238E27FC236}">
                  <a16:creationId xmlns:a16="http://schemas.microsoft.com/office/drawing/2014/main" id="{811D9CA1-8F2D-430C-B9C4-411392CC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48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6" name="Rectangle 102">
              <a:extLst>
                <a:ext uri="{FF2B5EF4-FFF2-40B4-BE49-F238E27FC236}">
                  <a16:creationId xmlns:a16="http://schemas.microsoft.com/office/drawing/2014/main" id="{283BEF45-D498-4235-8F6B-65CE264C6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48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7" name="Rectangle 103">
              <a:extLst>
                <a:ext uri="{FF2B5EF4-FFF2-40B4-BE49-F238E27FC236}">
                  <a16:creationId xmlns:a16="http://schemas.microsoft.com/office/drawing/2014/main" id="{62525DE1-5DEF-4239-B5C4-DEB6FB3A1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297"/>
              <a:ext cx="11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8" name="Rectangle 104">
              <a:extLst>
                <a:ext uri="{FF2B5EF4-FFF2-40B4-BE49-F238E27FC236}">
                  <a16:creationId xmlns:a16="http://schemas.microsoft.com/office/drawing/2014/main" id="{45D2F05E-9F3D-4072-AD11-9E9AB2691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297"/>
              <a:ext cx="11" cy="18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19" name="Rectangle 105">
              <a:extLst>
                <a:ext uri="{FF2B5EF4-FFF2-40B4-BE49-F238E27FC236}">
                  <a16:creationId xmlns:a16="http://schemas.microsoft.com/office/drawing/2014/main" id="{D742F271-99B6-4443-BAE4-8A2F4BAF0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297"/>
              <a:ext cx="11" cy="19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20" name="Rectangle 106">
              <a:extLst>
                <a:ext uri="{FF2B5EF4-FFF2-40B4-BE49-F238E27FC236}">
                  <a16:creationId xmlns:a16="http://schemas.microsoft.com/office/drawing/2014/main" id="{6CDC86C8-0E30-4EF5-8DC5-804812514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508"/>
              <a:ext cx="13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Całkowity koszt inwestycji</a:t>
              </a:r>
            </a:p>
          </p:txBody>
        </p:sp>
        <p:sp>
          <p:nvSpPr>
            <p:cNvPr id="321" name="Rectangle 107">
              <a:extLst>
                <a:ext uri="{FF2B5EF4-FFF2-40B4-BE49-F238E27FC236}">
                  <a16:creationId xmlns:a16="http://schemas.microsoft.com/office/drawing/2014/main" id="{3F7A526E-98FA-4649-B77B-7FD89EF8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508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22" name="Rectangle 108">
              <a:extLst>
                <a:ext uri="{FF2B5EF4-FFF2-40B4-BE49-F238E27FC236}">
                  <a16:creationId xmlns:a16="http://schemas.microsoft.com/office/drawing/2014/main" id="{2C3B1B6A-F72C-45AF-884D-8ED50318A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508"/>
              <a:ext cx="7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600" dirty="0">
                  <a:solidFill>
                    <a:srgbClr val="364E92"/>
                  </a:solidFill>
                </a:rPr>
                <a:t>10</a:t>
              </a:r>
              <a:r>
                <a:rPr kumimoji="0" lang="pl-PL" altLang="pl-PL" sz="1600" b="0" i="0" u="none" strike="noStrike" cap="none" normalizeH="0" baseline="0" dirty="0">
                  <a:ln>
                    <a:noFill/>
                  </a:ln>
                  <a:solidFill>
                    <a:srgbClr val="364E92"/>
                  </a:solidFill>
                  <a:effectLst/>
                </a:rPr>
                <a:t> 000 000 zł</a:t>
              </a:r>
            </a:p>
          </p:txBody>
        </p:sp>
        <p:sp>
          <p:nvSpPr>
            <p:cNvPr id="323" name="Rectangle 109">
              <a:extLst>
                <a:ext uri="{FF2B5EF4-FFF2-40B4-BE49-F238E27FC236}">
                  <a16:creationId xmlns:a16="http://schemas.microsoft.com/office/drawing/2014/main" id="{E311B26F-A76B-4BFF-B240-3B36AAFC8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2508"/>
              <a:ext cx="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24" name="Rectangle 110">
              <a:extLst>
                <a:ext uri="{FF2B5EF4-FFF2-40B4-BE49-F238E27FC236}">
                  <a16:creationId xmlns:a16="http://schemas.microsoft.com/office/drawing/2014/main" id="{4E2C66CA-1541-4A89-8ABC-34923AEA1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49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25" name="Rectangle 111">
              <a:extLst>
                <a:ext uri="{FF2B5EF4-FFF2-40B4-BE49-F238E27FC236}">
                  <a16:creationId xmlns:a16="http://schemas.microsoft.com/office/drawing/2014/main" id="{AD8709F8-DA99-414A-B9A6-F88EEC9DA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49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26" name="Rectangle 112">
              <a:extLst>
                <a:ext uri="{FF2B5EF4-FFF2-40B4-BE49-F238E27FC236}">
                  <a16:creationId xmlns:a16="http://schemas.microsoft.com/office/drawing/2014/main" id="{B8242E83-2671-4C52-AD28-4763CFEC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49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27" name="Rectangle 113">
              <a:extLst>
                <a:ext uri="{FF2B5EF4-FFF2-40B4-BE49-F238E27FC236}">
                  <a16:creationId xmlns:a16="http://schemas.microsoft.com/office/drawing/2014/main" id="{C6557119-2A69-4046-ABDE-10573B8B3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49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28" name="Rectangle 114">
              <a:extLst>
                <a:ext uri="{FF2B5EF4-FFF2-40B4-BE49-F238E27FC236}">
                  <a16:creationId xmlns:a16="http://schemas.microsoft.com/office/drawing/2014/main" id="{B9D9FC7A-A51E-4F7B-86B7-07067B9F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490"/>
              <a:ext cx="3118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29" name="Rectangle 115">
              <a:extLst>
                <a:ext uri="{FF2B5EF4-FFF2-40B4-BE49-F238E27FC236}">
                  <a16:creationId xmlns:a16="http://schemas.microsoft.com/office/drawing/2014/main" id="{7D4524AE-024D-45CE-BB1F-D3FB25D3D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490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0" name="Rectangle 116">
              <a:extLst>
                <a:ext uri="{FF2B5EF4-FFF2-40B4-BE49-F238E27FC236}">
                  <a16:creationId xmlns:a16="http://schemas.microsoft.com/office/drawing/2014/main" id="{46267848-52C1-4CC2-AE5E-861027A37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490"/>
              <a:ext cx="10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1" name="Rectangle 117">
              <a:extLst>
                <a:ext uri="{FF2B5EF4-FFF2-40B4-BE49-F238E27FC236}">
                  <a16:creationId xmlns:a16="http://schemas.microsoft.com/office/drawing/2014/main" id="{59BD4F8C-94EE-4176-83C6-F2973A48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683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2" name="Rectangle 118">
              <a:extLst>
                <a:ext uri="{FF2B5EF4-FFF2-40B4-BE49-F238E27FC236}">
                  <a16:creationId xmlns:a16="http://schemas.microsoft.com/office/drawing/2014/main" id="{0AE9BC64-15B0-4C2A-A7E2-FFF29E3D7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683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3" name="Rectangle 119">
              <a:extLst>
                <a:ext uri="{FF2B5EF4-FFF2-40B4-BE49-F238E27FC236}">
                  <a16:creationId xmlns:a16="http://schemas.microsoft.com/office/drawing/2014/main" id="{372C0CD2-4A21-413A-8B6A-01465275A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683"/>
              <a:ext cx="3118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4" name="Rectangle 120">
              <a:extLst>
                <a:ext uri="{FF2B5EF4-FFF2-40B4-BE49-F238E27FC236}">
                  <a16:creationId xmlns:a16="http://schemas.microsoft.com/office/drawing/2014/main" id="{11183861-DD8D-4F90-B1D0-32C4B9CE0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683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5" name="Rectangle 121">
              <a:extLst>
                <a:ext uri="{FF2B5EF4-FFF2-40B4-BE49-F238E27FC236}">
                  <a16:creationId xmlns:a16="http://schemas.microsoft.com/office/drawing/2014/main" id="{9F5500E8-9ED6-4F4D-A242-70D8AEF56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683"/>
              <a:ext cx="10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6" name="Rectangle 122">
              <a:extLst>
                <a:ext uri="{FF2B5EF4-FFF2-40B4-BE49-F238E27FC236}">
                  <a16:creationId xmlns:a16="http://schemas.microsoft.com/office/drawing/2014/main" id="{E5E8D6AE-FAE5-47A8-8E04-E586A9B9E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500"/>
              <a:ext cx="11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7" name="Rectangle 123">
              <a:extLst>
                <a:ext uri="{FF2B5EF4-FFF2-40B4-BE49-F238E27FC236}">
                  <a16:creationId xmlns:a16="http://schemas.microsoft.com/office/drawing/2014/main" id="{4BD9E984-923B-468F-A289-E2B9F0765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500"/>
              <a:ext cx="10" cy="18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8" name="Rectangle 124">
              <a:extLst>
                <a:ext uri="{FF2B5EF4-FFF2-40B4-BE49-F238E27FC236}">
                  <a16:creationId xmlns:a16="http://schemas.microsoft.com/office/drawing/2014/main" id="{E339E812-A153-418C-BEF0-D609BD95E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500"/>
              <a:ext cx="11" cy="195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39" name="Rectangle 125">
              <a:extLst>
                <a:ext uri="{FF2B5EF4-FFF2-40B4-BE49-F238E27FC236}">
                  <a16:creationId xmlns:a16="http://schemas.microsoft.com/office/drawing/2014/main" id="{C403A1BB-3E5A-4657-B587-21C17CD6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695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0" name="Rectangle 126">
              <a:extLst>
                <a:ext uri="{FF2B5EF4-FFF2-40B4-BE49-F238E27FC236}">
                  <a16:creationId xmlns:a16="http://schemas.microsoft.com/office/drawing/2014/main" id="{BF399BF7-97EE-4635-A0B1-8191F984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695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1" name="Rectangle 127">
              <a:extLst>
                <a:ext uri="{FF2B5EF4-FFF2-40B4-BE49-F238E27FC236}">
                  <a16:creationId xmlns:a16="http://schemas.microsoft.com/office/drawing/2014/main" id="{34B3A669-E9CF-4E73-B6BA-29F6FBD07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" y="2695"/>
              <a:ext cx="3133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2" name="Rectangle 128">
              <a:extLst>
                <a:ext uri="{FF2B5EF4-FFF2-40B4-BE49-F238E27FC236}">
                  <a16:creationId xmlns:a16="http://schemas.microsoft.com/office/drawing/2014/main" id="{3CD1AB5A-F7CC-42C8-8D5F-4CE7F8E33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49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3" name="Rectangle 129">
              <a:extLst>
                <a:ext uri="{FF2B5EF4-FFF2-40B4-BE49-F238E27FC236}">
                  <a16:creationId xmlns:a16="http://schemas.microsoft.com/office/drawing/2014/main" id="{18A5740F-929F-44EE-8FB8-912D40E16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49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4" name="Rectangle 130">
              <a:extLst>
                <a:ext uri="{FF2B5EF4-FFF2-40B4-BE49-F238E27FC236}">
                  <a16:creationId xmlns:a16="http://schemas.microsoft.com/office/drawing/2014/main" id="{338CCB04-3968-4CD8-A910-87BB6B46B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490"/>
              <a:ext cx="1603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5" name="Rectangle 131">
              <a:extLst>
                <a:ext uri="{FF2B5EF4-FFF2-40B4-BE49-F238E27FC236}">
                  <a16:creationId xmlns:a16="http://schemas.microsoft.com/office/drawing/2014/main" id="{93A9D50C-6D3A-4715-B9D2-A18AD71C0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490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6" name="Rectangle 132">
              <a:extLst>
                <a:ext uri="{FF2B5EF4-FFF2-40B4-BE49-F238E27FC236}">
                  <a16:creationId xmlns:a16="http://schemas.microsoft.com/office/drawing/2014/main" id="{F975898F-7DAA-4D9E-B276-EC5655BA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490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7" name="Rectangle 133">
              <a:extLst>
                <a:ext uri="{FF2B5EF4-FFF2-40B4-BE49-F238E27FC236}">
                  <a16:creationId xmlns:a16="http://schemas.microsoft.com/office/drawing/2014/main" id="{F5F77F33-446A-4E64-9157-B2B44D4DC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683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8" name="Rectangle 134">
              <a:extLst>
                <a:ext uri="{FF2B5EF4-FFF2-40B4-BE49-F238E27FC236}">
                  <a16:creationId xmlns:a16="http://schemas.microsoft.com/office/drawing/2014/main" id="{43893A5A-3669-4E24-A51A-F3AE4B4D4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683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49" name="Rectangle 135">
              <a:extLst>
                <a:ext uri="{FF2B5EF4-FFF2-40B4-BE49-F238E27FC236}">
                  <a16:creationId xmlns:a16="http://schemas.microsoft.com/office/drawing/2014/main" id="{B400F1E3-DA0C-4706-91C9-02621A544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683"/>
              <a:ext cx="1603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0" name="Rectangle 136">
              <a:extLst>
                <a:ext uri="{FF2B5EF4-FFF2-40B4-BE49-F238E27FC236}">
                  <a16:creationId xmlns:a16="http://schemas.microsoft.com/office/drawing/2014/main" id="{CF24D497-3B90-4DF9-B523-572584695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683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1" name="Rectangle 137">
              <a:extLst>
                <a:ext uri="{FF2B5EF4-FFF2-40B4-BE49-F238E27FC236}">
                  <a16:creationId xmlns:a16="http://schemas.microsoft.com/office/drawing/2014/main" id="{35BE94FF-80B6-488F-A78A-A1FB3E28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683"/>
              <a:ext cx="11" cy="10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2" name="Rectangle 138">
              <a:extLst>
                <a:ext uri="{FF2B5EF4-FFF2-40B4-BE49-F238E27FC236}">
                  <a16:creationId xmlns:a16="http://schemas.microsoft.com/office/drawing/2014/main" id="{D1BE6AD7-4B0E-4FB3-8176-77D2C2B51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500"/>
              <a:ext cx="11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3" name="Rectangle 139">
              <a:extLst>
                <a:ext uri="{FF2B5EF4-FFF2-40B4-BE49-F238E27FC236}">
                  <a16:creationId xmlns:a16="http://schemas.microsoft.com/office/drawing/2014/main" id="{B6519CAA-5E34-4BA6-A735-B1F11E2E9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500"/>
              <a:ext cx="11" cy="183"/>
            </a:xfrm>
            <a:prstGeom prst="rect">
              <a:avLst/>
            </a:prstGeom>
            <a:solidFill>
              <a:srgbClr val="D4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4" name="Rectangle 140">
              <a:extLst>
                <a:ext uri="{FF2B5EF4-FFF2-40B4-BE49-F238E27FC236}">
                  <a16:creationId xmlns:a16="http://schemas.microsoft.com/office/drawing/2014/main" id="{1F11E2A5-BFBC-43BD-BC97-E3C8CE20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695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5" name="Rectangle 141">
              <a:extLst>
                <a:ext uri="{FF2B5EF4-FFF2-40B4-BE49-F238E27FC236}">
                  <a16:creationId xmlns:a16="http://schemas.microsoft.com/office/drawing/2014/main" id="{7110E971-008B-42CF-B21D-A9A52B34D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695"/>
              <a:ext cx="1610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6" name="Rectangle 142">
              <a:extLst>
                <a:ext uri="{FF2B5EF4-FFF2-40B4-BE49-F238E27FC236}">
                  <a16:creationId xmlns:a16="http://schemas.microsoft.com/office/drawing/2014/main" id="{F05AD7BB-B7D6-4CDE-8F5A-6E71AB25F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500"/>
              <a:ext cx="11" cy="19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7" name="Rectangle 143">
              <a:extLst>
                <a:ext uri="{FF2B5EF4-FFF2-40B4-BE49-F238E27FC236}">
                  <a16:creationId xmlns:a16="http://schemas.microsoft.com/office/drawing/2014/main" id="{C39AAFA3-8176-4B8E-B210-D4ED6DDC2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695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8" name="Rectangle 144">
              <a:extLst>
                <a:ext uri="{FF2B5EF4-FFF2-40B4-BE49-F238E27FC236}">
                  <a16:creationId xmlns:a16="http://schemas.microsoft.com/office/drawing/2014/main" id="{823FB531-0673-4420-9B1C-3D704C03E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695"/>
              <a:ext cx="11" cy="1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rgbClr val="364E92"/>
                </a:solidFill>
              </a:endParaRPr>
            </a:p>
          </p:txBody>
        </p:sp>
        <p:sp>
          <p:nvSpPr>
            <p:cNvPr id="359" name="Rectangle 145">
              <a:extLst>
                <a:ext uri="{FF2B5EF4-FFF2-40B4-BE49-F238E27FC236}">
                  <a16:creationId xmlns:a16="http://schemas.microsoft.com/office/drawing/2014/main" id="{C85102E3-5091-4A2A-A65B-E6D15691A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2703"/>
              <a:ext cx="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>
                  <a:ln>
                    <a:noFill/>
                  </a:ln>
                  <a:solidFill>
                    <a:srgbClr val="364E92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l-PL" altLang="pl-PL" sz="1600" b="0" i="0" u="none" strike="noStrike" cap="none" normalizeH="0" baseline="0">
                <a:ln>
                  <a:noFill/>
                </a:ln>
                <a:solidFill>
                  <a:srgbClr val="364E9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7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B1A87C-3352-4CFD-B3CB-8B2EF563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072C0E-B020-41A5-BD8A-C1F6AF19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9"/>
            <a:ext cx="4945310" cy="838492"/>
          </a:xfrm>
        </p:spPr>
        <p:txBody>
          <a:bodyPr>
            <a:noAutofit/>
          </a:bodyPr>
          <a:lstStyle/>
          <a:p>
            <a:pPr defTabSz="1422400">
              <a:lnSpc>
                <a:spcPct val="108000"/>
              </a:lnSpc>
              <a:spcAft>
                <a:spcPct val="35000"/>
              </a:spcAft>
              <a:defRPr/>
            </a:pPr>
            <a:r>
              <a:rPr lang="pl-PL" sz="1800" dirty="0">
                <a:solidFill>
                  <a:srgbClr val="0D9DA1"/>
                </a:solidFill>
                <a:cs typeface="Tahoma" pitchFamily="34" charset="0"/>
              </a:rPr>
              <a:t>Ograniczenie dla dużych przedsiębiorców prowadzących działalność gospodarczą na terenie województwa mazowieckiego</a:t>
            </a:r>
          </a:p>
        </p:txBody>
      </p:sp>
      <p:sp>
        <p:nvSpPr>
          <p:cNvPr id="13" name="PoleTekstowe 2">
            <a:extLst>
              <a:ext uri="{FF2B5EF4-FFF2-40B4-BE49-F238E27FC236}">
                <a16:creationId xmlns:a16="http://schemas.microsoft.com/office/drawing/2014/main" id="{465910DC-0A1B-42AB-A262-9DA1FAAD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6" y="2644814"/>
            <a:ext cx="7847901" cy="403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Rozporządzenie rady ministrów z dn. 28 sierpnia 2018 r. w sprawie pomocy publicznej udzielanej niektórym przedsiębiorcom na realizacją nowych inwestycji.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U001 T OT Light 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Aktualne brzmienie: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 i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„Decyzji o wsparciu nie udziela się na działalność prowadzoną na terenie woj. mazowieckiego przez dużego przedsiębiorcę…, wchodzącą w skład tej samej klasy działalności…, co działalność prowadzona przez tego przedsiębiorcę na terenie tego województwa.”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U001 T OT Light 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Procedowana zmiana:</a:t>
            </a:r>
          </a:p>
          <a:p>
            <a:pPr algn="just">
              <a:spcBef>
                <a:spcPct val="0"/>
              </a:spcBef>
              <a:buNone/>
            </a:pPr>
            <a:r>
              <a:rPr lang="pl-PL" altLang="pl-PL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„Decyzji o wsparciu nie udziela się na działalność prowadzoną na terenie woj. mazowieckiego przez dużego przedsiębiorcę…, w</a:t>
            </a:r>
            <a:r>
              <a:rPr lang="pl-PL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chodzącą w zakres tej samej klasy działalności…,co działalność prowadzona przez tego przedsiębiorcę </a:t>
            </a:r>
            <a:r>
              <a:rPr lang="pl-PL" sz="2000" b="1" i="1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 zakładzie, którego dotyczy inwestycja.</a:t>
            </a:r>
            <a:r>
              <a:rPr lang="pl-PL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21184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1D6A95-C129-473A-B8EC-EBA85AB7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699937A-B5AA-4C1B-B696-FAC4732E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363375" cy="281849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Czym jest Polska Strefa Inwestycji?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3764119-F6DC-422C-AA22-44BFE50047E1}"/>
              </a:ext>
            </a:extLst>
          </p:cNvPr>
          <p:cNvSpPr txBox="1"/>
          <p:nvPr/>
        </p:nvSpPr>
        <p:spPr>
          <a:xfrm>
            <a:off x="343948" y="2499127"/>
            <a:ext cx="8476399" cy="332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l-PL" sz="2000" b="1" dirty="0">
                <a:solidFill>
                  <a:srgbClr val="002060"/>
                </a:solidFill>
              </a:rPr>
              <a:t>Polska Strefa Inwestycji to rządowy program wspierania nowych inwestycji, w ramach którego przedsiębiorcy przeprowadzający nowe inwestycje mogą skorzystać z pomocy publicznej w postaci zwolnienia z podatku dochodowego. </a:t>
            </a:r>
          </a:p>
          <a:p>
            <a:pPr algn="just">
              <a:lnSpc>
                <a:spcPct val="125000"/>
              </a:lnSpc>
            </a:pPr>
            <a:endParaRPr lang="pl-PL" sz="1000" b="1" dirty="0">
              <a:solidFill>
                <a:srgbClr val="00206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pl-PL" sz="2000" b="1" dirty="0">
                <a:solidFill>
                  <a:srgbClr val="002060"/>
                </a:solidFill>
              </a:rPr>
              <a:t>Ten program pomocowy ma charakter powszechny co oznacza, że każda nowa inwestycja spełniająca określone prawem kryteria może zostać objęta wsparciem, niezależnie od tego kto i gdzie ją przeprowadza. </a:t>
            </a:r>
          </a:p>
        </p:txBody>
      </p:sp>
    </p:spTree>
    <p:extLst>
      <p:ext uri="{BB962C8B-B14F-4D97-AF65-F5344CB8AC3E}">
        <p14:creationId xmlns:p14="http://schemas.microsoft.com/office/powerpoint/2010/main" val="19604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B998CC-0A94-4E39-AA98-D2A483A5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8AED15-F735-4564-B2E2-9BF4E0950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Zasada kumulacji pomocy</a:t>
            </a:r>
          </a:p>
        </p:txBody>
      </p:sp>
      <p:sp>
        <p:nvSpPr>
          <p:cNvPr id="360" name="Rectangle 3">
            <a:extLst>
              <a:ext uri="{FF2B5EF4-FFF2-40B4-BE49-F238E27FC236}">
                <a16:creationId xmlns:a16="http://schemas.microsoft.com/office/drawing/2014/main" id="{D97105E8-E2A7-42B4-89DF-47458A26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79570"/>
            <a:ext cx="8229600" cy="455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u="sng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Załóżmy, że: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solidFill>
                <a:srgbClr val="364E92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Przedsiębiorca (mały) otrzymał decyzję o wsparciu na inwestycję </a:t>
            </a:r>
            <a:b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o wartości </a:t>
            </a:r>
            <a:r>
              <a:rPr lang="pl-PL" altLang="pl-PL" sz="2000" b="1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10 000 000 zł</a:t>
            </a: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Maksymalna kwota pomocy dla przedsiębiorcy (zwolnienie </a:t>
            </a:r>
            <a:b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z podatku dochodowego) wynosi </a:t>
            </a:r>
            <a:r>
              <a:rPr lang="pl-PL" altLang="pl-PL" sz="2000" b="1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5 500 000 zł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(6 000 000 zł)</a:t>
            </a:r>
            <a:r>
              <a:rPr lang="pl-PL" altLang="pl-PL" sz="2000" b="1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Przedsiębiorca otrzymał dofinansowanie w związku z realizacją przedmiotowej inwestycji w wysokości </a:t>
            </a:r>
            <a:r>
              <a:rPr lang="pl-PL" altLang="pl-PL" sz="2000" b="1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2 000 000 zł </a:t>
            </a: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(np. na zakup maszyn).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l-PL" altLang="pl-PL" sz="2000" dirty="0">
              <a:solidFill>
                <a:srgbClr val="364E92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W takim przypadku uznaje się, że przedsiębiorca wykorzystał już </a:t>
            </a:r>
            <a:b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altLang="pl-PL" sz="2000" b="1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2 000 000 zł </a:t>
            </a:r>
            <a:r>
              <a:rPr lang="pl-PL" altLang="pl-PL" sz="2000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pomocy i na zwolnienie z podatku dochodowego pozostało mu </a:t>
            </a:r>
            <a:r>
              <a:rPr lang="pl-PL" altLang="pl-PL" sz="2000" b="1" dirty="0">
                <a:solidFill>
                  <a:srgbClr val="364E92"/>
                </a:solidFill>
                <a:latin typeface="+mn-lt"/>
                <a:cs typeface="Times New Roman" panose="02020603050405020304" pitchFamily="18" charset="0"/>
              </a:rPr>
              <a:t>3 500 000 zł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(4 000 000 zł)</a:t>
            </a:r>
            <a:r>
              <a:rPr lang="pl-PL" altLang="pl-PL" sz="2000" dirty="0"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pl-PL" altLang="pl-PL" sz="2000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01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B1A87C-3352-4CFD-B3CB-8B2EF563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072C0E-B020-41A5-BD8A-C1F6AF19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Przykład korzystania z pomocy</a:t>
            </a:r>
          </a:p>
        </p:txBody>
      </p:sp>
      <p:sp>
        <p:nvSpPr>
          <p:cNvPr id="13" name="PoleTekstowe 2">
            <a:extLst>
              <a:ext uri="{FF2B5EF4-FFF2-40B4-BE49-F238E27FC236}">
                <a16:creationId xmlns:a16="http://schemas.microsoft.com/office/drawing/2014/main" id="{465910DC-0A1B-42AB-A262-9DA1FAAD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8690"/>
            <a:ext cx="9150350" cy="43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l-PL" sz="2600" b="1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Przykłady</a:t>
            </a:r>
            <a:r>
              <a:rPr lang="en-US" altLang="pl-PL" sz="2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 </a:t>
            </a:r>
            <a:r>
              <a:rPr lang="en-US" altLang="pl-PL" sz="2600" b="1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działalności</a:t>
            </a:r>
            <a:r>
              <a:rPr lang="en-US" altLang="pl-PL" sz="2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, </a:t>
            </a:r>
            <a:r>
              <a:rPr lang="en-US" altLang="pl-PL" sz="2600" b="1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któr</a:t>
            </a:r>
            <a:r>
              <a:rPr lang="pl-PL" altLang="pl-PL" sz="2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e</a:t>
            </a:r>
            <a:r>
              <a:rPr lang="en-US" altLang="pl-PL" sz="2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 </a:t>
            </a:r>
            <a:r>
              <a:rPr lang="en-US" altLang="pl-PL" sz="2600" b="1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nie</a:t>
            </a:r>
            <a:r>
              <a:rPr lang="en-US" altLang="pl-PL" sz="2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 </a:t>
            </a:r>
            <a:r>
              <a:rPr lang="en-US" altLang="pl-PL" sz="2600" b="1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mo</a:t>
            </a:r>
            <a:r>
              <a:rPr lang="pl-PL" altLang="pl-PL" sz="2600" b="1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gą</a:t>
            </a:r>
            <a:r>
              <a:rPr lang="en-US" altLang="pl-PL" sz="2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 </a:t>
            </a:r>
            <a:r>
              <a:rPr lang="pl-PL" altLang="pl-PL" sz="26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 uzyskać wspar</a:t>
            </a:r>
            <a:r>
              <a:rPr lang="pl-PL" altLang="pl-PL" sz="24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cia</a:t>
            </a:r>
            <a:endParaRPr lang="pl-PL" altLang="pl-PL" sz="24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kia"/>
            </a:endParaRPr>
          </a:p>
        </p:txBody>
      </p:sp>
      <p:pic>
        <p:nvPicPr>
          <p:cNvPr id="15" name="Picture 5" descr="C:\Users\Marek\Desktop\beznazwy.png">
            <a:extLst>
              <a:ext uri="{FF2B5EF4-FFF2-40B4-BE49-F238E27FC236}">
                <a16:creationId xmlns:a16="http://schemas.microsoft.com/office/drawing/2014/main" id="{6CE7EB7A-41AE-4991-842A-6BC4A289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8" y="3018499"/>
            <a:ext cx="346555" cy="3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Marek\Desktop\beznazwy.png">
            <a:extLst>
              <a:ext uri="{FF2B5EF4-FFF2-40B4-BE49-F238E27FC236}">
                <a16:creationId xmlns:a16="http://schemas.microsoft.com/office/drawing/2014/main" id="{C942D27E-B8FB-4BCC-871B-96F063FB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83354"/>
            <a:ext cx="346554" cy="3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Marek\Desktop\beznazwy.png">
            <a:extLst>
              <a:ext uri="{FF2B5EF4-FFF2-40B4-BE49-F238E27FC236}">
                <a16:creationId xmlns:a16="http://schemas.microsoft.com/office/drawing/2014/main" id="{37F33895-CD22-42D7-A5F3-F4404EE3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45716"/>
            <a:ext cx="325861" cy="3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Marek\Desktop\beznazwy.png">
            <a:extLst>
              <a:ext uri="{FF2B5EF4-FFF2-40B4-BE49-F238E27FC236}">
                <a16:creationId xmlns:a16="http://schemas.microsoft.com/office/drawing/2014/main" id="{C91E28C4-CF12-46FB-AB5D-1401F923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5165207"/>
            <a:ext cx="325861" cy="3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904FF415-12DA-4E03-BEB7-F84905D6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869925"/>
            <a:ext cx="8424862" cy="319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2725" indent="-212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39000"/>
              <a:buFontTx/>
              <a:buNone/>
            </a:pPr>
            <a:r>
              <a:rPr lang="pl-PL" altLang="pl-PL" sz="2800" dirty="0">
                <a:solidFill>
                  <a:srgbClr val="364E92"/>
                </a:solidFill>
                <a:latin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rPr>
              <a:t>   	</a:t>
            </a:r>
            <a:r>
              <a:rPr lang="en-US" altLang="pl-PL" sz="2600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Produkcja</a:t>
            </a:r>
            <a:r>
              <a:rPr lang="en-US" altLang="pl-PL" sz="26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pl-PL" sz="2600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rolna</a:t>
            </a:r>
            <a:endParaRPr lang="pl-PL" altLang="pl-PL" sz="2600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39000"/>
              <a:buFontTx/>
              <a:buNone/>
            </a:pPr>
            <a:endParaRPr lang="pl-PL" altLang="pl-PL" sz="1000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139000"/>
              <a:buFontTx/>
              <a:buNone/>
            </a:pPr>
            <a:r>
              <a:rPr lang="pl-PL" altLang="pl-PL" sz="20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    	</a:t>
            </a:r>
            <a:r>
              <a:rPr lang="pl-PL" altLang="pl-PL" sz="26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Roboty budowlane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139000"/>
              <a:buFontTx/>
              <a:buNone/>
            </a:pPr>
            <a:endParaRPr lang="en-US" altLang="pl-PL" sz="900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139000"/>
              <a:buFontTx/>
              <a:buNone/>
            </a:pPr>
            <a:r>
              <a:rPr lang="pl-PL" altLang="pl-PL" sz="20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  		</a:t>
            </a:r>
            <a:r>
              <a:rPr lang="en-US" altLang="pl-PL" sz="2600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Produkcja</a:t>
            </a:r>
            <a:r>
              <a:rPr lang="en-US" altLang="pl-PL" sz="26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pl-PL" sz="2600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wyrobów</a:t>
            </a:r>
            <a:r>
              <a:rPr lang="en-US" altLang="pl-PL" sz="26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pl-PL" sz="2600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tytoniowych</a:t>
            </a:r>
            <a:r>
              <a:rPr lang="en-US" altLang="pl-PL" sz="26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, </a:t>
            </a:r>
            <a:r>
              <a:rPr lang="en-US" altLang="pl-PL" sz="2600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napojów</a:t>
            </a:r>
            <a:r>
              <a:rPr lang="en-US" altLang="pl-PL" sz="26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pl-PL" sz="2600" dirty="0" err="1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alkoholowych</a:t>
            </a:r>
            <a:endParaRPr lang="pl-PL" altLang="pl-PL" sz="2600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139000"/>
              <a:buFontTx/>
              <a:buNone/>
            </a:pPr>
            <a:endParaRPr lang="pl-PL" altLang="pl-PL" sz="1000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139000"/>
              <a:buFontTx/>
              <a:buNone/>
            </a:pPr>
            <a:r>
              <a:rPr lang="pl-PL" altLang="pl-PL" sz="20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  		</a:t>
            </a:r>
            <a:r>
              <a:rPr lang="en-US" altLang="pl-PL" sz="2600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Handel </a:t>
            </a:r>
            <a:r>
              <a:rPr lang="en-US" altLang="pl-PL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hurtowy</a:t>
            </a:r>
            <a:r>
              <a:rPr lang="en-US" altLang="pl-PL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pl-PL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i</a:t>
            </a:r>
            <a:r>
              <a:rPr lang="en-US" altLang="pl-PL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pl-PL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detaliczny</a:t>
            </a:r>
            <a:endParaRPr lang="en-US" altLang="pl-PL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4113"/>
              </a:spcBef>
              <a:buFont typeface="Arial" panose="020B0604020202020204" pitchFamily="34" charset="0"/>
              <a:buNone/>
            </a:pPr>
            <a:br>
              <a:rPr lang="en-US" altLang="pl-PL" dirty="0">
                <a:solidFill>
                  <a:srgbClr val="364E92"/>
                </a:solidFill>
                <a:sym typeface="Calibri" panose="020F0502020204030204" pitchFamily="34" charset="0"/>
              </a:rPr>
            </a:br>
            <a:endParaRPr lang="en-US" altLang="pl-PL" sz="1200" dirty="0">
              <a:solidFill>
                <a:srgbClr val="364E92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6CB1D224-0CFA-4603-A9DF-8BAF6A0FEF2F}"/>
              </a:ext>
            </a:extLst>
          </p:cNvPr>
          <p:cNvSpPr txBox="1"/>
          <p:nvPr/>
        </p:nvSpPr>
        <p:spPr>
          <a:xfrm>
            <a:off x="457200" y="3041901"/>
            <a:ext cx="8286750" cy="298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600" b="1" dirty="0">
                <a:solidFill>
                  <a:srgbClr val="364E92"/>
                </a:solidFill>
              </a:rPr>
              <a:t>Krzysztof Gąsior</a:t>
            </a:r>
          </a:p>
          <a:p>
            <a:endParaRPr lang="pl-PL" sz="1600" b="1" dirty="0">
              <a:solidFill>
                <a:srgbClr val="364E92"/>
              </a:solidFill>
            </a:endParaRPr>
          </a:p>
          <a:p>
            <a:r>
              <a:rPr lang="pl-PL" sz="1600" b="1" dirty="0" err="1">
                <a:solidFill>
                  <a:srgbClr val="364E92"/>
                </a:solidFill>
              </a:rPr>
              <a:t>mob</a:t>
            </a:r>
            <a:r>
              <a:rPr lang="pl-PL" sz="1600" b="1" dirty="0">
                <a:solidFill>
                  <a:srgbClr val="364E92"/>
                </a:solidFill>
              </a:rPr>
              <a:t>. 603 406 076</a:t>
            </a:r>
          </a:p>
          <a:p>
            <a:r>
              <a:rPr lang="pl-PL" sz="1600" b="1" dirty="0" err="1">
                <a:solidFill>
                  <a:srgbClr val="364E92"/>
                </a:solidFill>
              </a:rPr>
              <a:t>emai</a:t>
            </a:r>
            <a:r>
              <a:rPr lang="pl-PL" sz="1600" b="1" dirty="0">
                <a:solidFill>
                  <a:srgbClr val="364E92"/>
                </a:solidFill>
              </a:rPr>
              <a:t>: krzysztof.gasior@wmsse.eu</a:t>
            </a:r>
          </a:p>
          <a:p>
            <a:endParaRPr lang="pl-PL" sz="1600" b="1" dirty="0">
              <a:solidFill>
                <a:srgbClr val="364E92"/>
              </a:solidFill>
            </a:endParaRPr>
          </a:p>
          <a:p>
            <a:endParaRPr lang="pl-PL" sz="1600" b="1" dirty="0">
              <a:solidFill>
                <a:srgbClr val="364E92"/>
              </a:solidFill>
            </a:endParaRPr>
          </a:p>
          <a:p>
            <a:r>
              <a:rPr lang="pl-PL" sz="1400" b="1" dirty="0">
                <a:solidFill>
                  <a:srgbClr val="364E92"/>
                </a:solidFill>
              </a:rPr>
              <a:t>Warmińsko-Mazurska Specjalna Strefa Ekonomiczna S.A.</a:t>
            </a:r>
          </a:p>
          <a:p>
            <a:endParaRPr lang="pl-PL" sz="1400" b="1" dirty="0">
              <a:solidFill>
                <a:srgbClr val="364E92"/>
              </a:solidFill>
            </a:endParaRPr>
          </a:p>
          <a:p>
            <a:r>
              <a:rPr lang="pl-PL" sz="1400" b="1" dirty="0">
                <a:solidFill>
                  <a:srgbClr val="364E92"/>
                </a:solidFill>
              </a:rPr>
              <a:t>ul. Barczewskiego 1</a:t>
            </a:r>
          </a:p>
          <a:p>
            <a:r>
              <a:rPr lang="pl-PL" sz="1400" b="1" dirty="0">
                <a:solidFill>
                  <a:srgbClr val="364E92"/>
                </a:solidFill>
              </a:rPr>
              <a:t>10-061 Olsztyn.</a:t>
            </a:r>
          </a:p>
          <a:p>
            <a:endParaRPr lang="pl-PL" sz="1400" b="1" dirty="0">
              <a:solidFill>
                <a:srgbClr val="364E92"/>
              </a:solidFill>
            </a:endParaRPr>
          </a:p>
          <a:p>
            <a:r>
              <a:rPr lang="pl-PL" sz="1400" b="1" dirty="0">
                <a:solidFill>
                  <a:srgbClr val="364E92"/>
                </a:solidFill>
              </a:rPr>
              <a:t>														</a:t>
            </a:r>
            <a:r>
              <a:rPr lang="pl-PL" sz="1400" i="1" dirty="0">
                <a:solidFill>
                  <a:srgbClr val="364E92"/>
                </a:solidFill>
              </a:rPr>
              <a:t>26 października 2021 r.</a:t>
            </a:r>
          </a:p>
          <a:p>
            <a:endParaRPr lang="pl-PL" sz="1400" b="1" dirty="0">
              <a:solidFill>
                <a:srgbClr val="364E92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8729B0-955E-4C15-8532-798750286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4817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15243D5-DFDB-483A-97B0-B8FFB9965BB8}"/>
              </a:ext>
            </a:extLst>
          </p:cNvPr>
          <p:cNvSpPr txBox="1"/>
          <p:nvPr/>
        </p:nvSpPr>
        <p:spPr>
          <a:xfrm>
            <a:off x="179388" y="2219727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364E92"/>
                </a:solidFill>
              </a:rPr>
              <a:t>Ustawa z dnia 10 maja 2018 r. o wspieraniu nowych inwestycji;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364E92"/>
                </a:solidFill>
              </a:rPr>
              <a:t>Rozporządzenie Rady Ministrów z dnia 28 </a:t>
            </a:r>
            <a:r>
              <a:rPr lang="pl-PL" b="1" dirty="0">
                <a:solidFill>
                  <a:srgbClr val="364E92"/>
                </a:solidFill>
              </a:rPr>
              <a:t>sierpnia</a:t>
            </a:r>
            <a:r>
              <a:rPr lang="pl-PL" sz="1600" b="1" dirty="0">
                <a:solidFill>
                  <a:srgbClr val="364E92"/>
                </a:solidFill>
              </a:rPr>
              <a:t> 2018 r. w sprawie pomocy publicznej udzielanej niektórym przedsiębiorcom na realizację nowych inwestycji;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364E92"/>
                </a:solidFill>
              </a:rPr>
              <a:t>Rozporządzenie Ministra Przedsiębiorczości i Technologii z dnia 29 sierpnia 2018 r. w sprawie ustalenia obszarów i przypisania ich zarządzającym;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364E92"/>
                </a:solidFill>
              </a:rPr>
              <a:t>Ustawa z dnia 30 kwietnia 2004 r. o postępowaniu w sprawach dotyczących pomocy publicznej;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364E92"/>
                </a:solidFill>
              </a:rPr>
              <a:t>Rozporządzenie Rady Ministrów z dnia 29 marca 2010 r. w sprawie zakresu informacji składanych przez podmiot ubiegający się o pomoc inną niż pomoc </a:t>
            </a:r>
            <a:r>
              <a:rPr lang="pl-PL" sz="1600" b="1" dirty="0" err="1">
                <a:solidFill>
                  <a:srgbClr val="364E92"/>
                </a:solidFill>
              </a:rPr>
              <a:t>deminimis</a:t>
            </a:r>
            <a:r>
              <a:rPr lang="pl-PL" sz="1600" b="1" dirty="0">
                <a:solidFill>
                  <a:srgbClr val="364E92"/>
                </a:solidFill>
              </a:rPr>
              <a:t> lub pomoc </a:t>
            </a:r>
            <a:r>
              <a:rPr lang="pl-PL" sz="1600" b="1" dirty="0" err="1">
                <a:solidFill>
                  <a:srgbClr val="364E92"/>
                </a:solidFill>
              </a:rPr>
              <a:t>deminimis</a:t>
            </a:r>
            <a:r>
              <a:rPr lang="pl-PL" sz="1600" b="1" dirty="0">
                <a:solidFill>
                  <a:srgbClr val="364E92"/>
                </a:solidFill>
              </a:rPr>
              <a:t> w rolnictwie lub rybołówstwie.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364E9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364E92"/>
                </a:solidFill>
              </a:rPr>
              <a:t>Rozporządzenie Komisji (UE) nr 651/2014 dnia 17.06.2014 r. uznające niektóre rodzaje pomocy za zgodne z rynkiem wewnętrznym w zastosowaniu art. 107 i 108 Traktatu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363375" cy="281849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Podstawy prawne</a:t>
            </a:r>
          </a:p>
        </p:txBody>
      </p:sp>
    </p:spTree>
    <p:extLst>
      <p:ext uri="{BB962C8B-B14F-4D97-AF65-F5344CB8AC3E}">
        <p14:creationId xmlns:p14="http://schemas.microsoft.com/office/powerpoint/2010/main" val="26594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86771" y="411061"/>
            <a:ext cx="4483009" cy="1783658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070C0"/>
                </a:solidFill>
              </a:rPr>
              <a:t>Wspieranie nowych inwestycji</a:t>
            </a:r>
            <a:br>
              <a:rPr lang="pl-PL" sz="1800" dirty="0">
                <a:solidFill>
                  <a:srgbClr val="0070C0"/>
                </a:solidFill>
              </a:rPr>
            </a:br>
            <a:r>
              <a:rPr lang="pl-PL" sz="1800" dirty="0">
                <a:solidFill>
                  <a:srgbClr val="0070C0"/>
                </a:solidFill>
              </a:rPr>
              <a:t>Obszar właściwy dla W-M SSE SA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685436" y="2971800"/>
            <a:ext cx="49825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Zarządzamy obszarem</a:t>
            </a:r>
          </a:p>
          <a:p>
            <a:r>
              <a:rPr lang="pl-PL" sz="1600" b="1" dirty="0"/>
              <a:t>o pow. 3,3 mln ha na terenie </a:t>
            </a:r>
          </a:p>
          <a:p>
            <a:r>
              <a:rPr lang="pl-PL" sz="1600" b="1" dirty="0"/>
              <a:t>19 powiatów województwa </a:t>
            </a:r>
          </a:p>
          <a:p>
            <a:pPr algn="just"/>
            <a:r>
              <a:rPr lang="pl-PL" sz="1600" b="1" dirty="0"/>
              <a:t>warmińsko-mazurskiego oraz</a:t>
            </a:r>
          </a:p>
          <a:p>
            <a:r>
              <a:rPr lang="pl-PL" sz="1600" b="1" dirty="0"/>
              <a:t>11 województwa  mazowieckiego</a:t>
            </a:r>
          </a:p>
        </p:txBody>
      </p:sp>
      <p:grpSp>
        <p:nvGrpSpPr>
          <p:cNvPr id="14" name="Group 11"/>
          <p:cNvGrpSpPr/>
          <p:nvPr/>
        </p:nvGrpSpPr>
        <p:grpSpPr>
          <a:xfrm>
            <a:off x="5561901" y="2682471"/>
            <a:ext cx="2769299" cy="1696592"/>
            <a:chOff x="0" y="0"/>
            <a:chExt cx="2522880" cy="1588604"/>
          </a:xfrm>
        </p:grpSpPr>
        <p:sp>
          <p:nvSpPr>
            <p:cNvPr id="15" name="Freeform 12"/>
            <p:cNvSpPr/>
            <p:nvPr/>
          </p:nvSpPr>
          <p:spPr>
            <a:xfrm>
              <a:off x="0" y="0"/>
              <a:ext cx="2522880" cy="1588604"/>
            </a:xfrm>
            <a:custGeom>
              <a:avLst/>
              <a:gdLst/>
              <a:ahLst/>
              <a:cxnLst/>
              <a:rect l="l" t="t" r="r" b="b"/>
              <a:pathLst>
                <a:path w="2522880" h="1588604">
                  <a:moveTo>
                    <a:pt x="2359050" y="0"/>
                  </a:moveTo>
                  <a:lnTo>
                    <a:pt x="0" y="0"/>
                  </a:lnTo>
                  <a:lnTo>
                    <a:pt x="0" y="1588604"/>
                  </a:lnTo>
                  <a:lnTo>
                    <a:pt x="76200" y="1588604"/>
                  </a:lnTo>
                  <a:lnTo>
                    <a:pt x="76200" y="76200"/>
                  </a:lnTo>
                  <a:lnTo>
                    <a:pt x="2522880" y="76200"/>
                  </a:lnTo>
                  <a:lnTo>
                    <a:pt x="2522880" y="0"/>
                  </a:lnTo>
                  <a:close/>
                </a:path>
              </a:pathLst>
            </a:custGeom>
            <a:solidFill>
              <a:srgbClr val="C8D44F"/>
            </a:solidFill>
          </p:spPr>
        </p:sp>
      </p:grp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955AAF7-2845-4C42-9BE5-F3C665467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1511031"/>
            <a:ext cx="5307428" cy="4935908"/>
          </a:xfrm>
          <a:prstGeom prst="rect">
            <a:avLst/>
          </a:prstGeom>
          <a:effectLst>
            <a:outerShdw blurRad="50800" dist="50800" dir="5400000" sx="101000" sy="101000" algn="ctr" rotWithShape="0">
              <a:schemeClr val="bg2">
                <a:lumMod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6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B1A87C-3352-4CFD-B3CB-8B2EF563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072C0E-B020-41A5-BD8A-C1F6AF19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32921"/>
            <a:ext cx="4802697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Efekty funkcjonowania W-M SSE</a:t>
            </a:r>
          </a:p>
        </p:txBody>
      </p:sp>
      <p:sp>
        <p:nvSpPr>
          <p:cNvPr id="13" name="PoleTekstowe 2">
            <a:extLst>
              <a:ext uri="{FF2B5EF4-FFF2-40B4-BE49-F238E27FC236}">
                <a16:creationId xmlns:a16="http://schemas.microsoft.com/office/drawing/2014/main" id="{465910DC-0A1B-42AB-A262-9DA1FAAD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6" y="2342811"/>
            <a:ext cx="7847901" cy="31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2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U001 T OT Light 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Ilość przedsiębiorców - 190 w tym: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8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U001 T OT Light Narrow"/>
            </a:endParaRPr>
          </a:p>
          <a:p>
            <a:pPr marL="108585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Zezwolenia - 107</a:t>
            </a:r>
          </a:p>
          <a:p>
            <a:pPr marL="108585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Decyzje o wsparciu – 83</a:t>
            </a:r>
          </a:p>
          <a:p>
            <a:pPr lvl="1" indent="0" algn="just">
              <a:spcBef>
                <a:spcPct val="0"/>
              </a:spcBef>
              <a:buNone/>
            </a:pPr>
            <a:endParaRPr lang="pl-PL" altLang="pl-PL" sz="12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U001 T OT Light Narrow"/>
            </a:endParaRPr>
          </a:p>
          <a:p>
            <a:pPr marL="1085850" lvl="1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2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U001 T OT Light 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Nakłady inwestycyjne - 6,2 mld zł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2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U001 T OT Light 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364E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001 T OT Light Narrow"/>
              </a:rPr>
              <a:t>Zatrudnienie - 25 700 pracowników (w tym 9 600 - nowe miejsca pracy)</a:t>
            </a:r>
            <a:endParaRPr lang="pl-PL" altLang="pl-PL" sz="2400" b="1" dirty="0">
              <a:solidFill>
                <a:srgbClr val="364E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26265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Logotypy\POLMAK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77" y="1598901"/>
            <a:ext cx="1282895" cy="10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60" y="2797051"/>
            <a:ext cx="978300" cy="6905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77" y="2090218"/>
            <a:ext cx="1080000" cy="7267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2" y="4973240"/>
            <a:ext cx="1080000" cy="72672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6" y="2816801"/>
            <a:ext cx="1080000" cy="72672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67" y="1114316"/>
            <a:ext cx="885346" cy="59574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60" y="3576648"/>
            <a:ext cx="1454271" cy="9785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29" y="386313"/>
            <a:ext cx="1080000" cy="54000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09" y="415223"/>
            <a:ext cx="2236419" cy="844402"/>
          </a:xfrm>
          <a:prstGeom prst="rect">
            <a:avLst/>
          </a:prstGeom>
        </p:spPr>
      </p:pic>
      <p:pic>
        <p:nvPicPr>
          <p:cNvPr id="17" name="Picture 2" descr="E:\Logotypy\budokop-beton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15" y="5133695"/>
            <a:ext cx="1818878" cy="4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Logotypy\ElstarEngineeringlogotyp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47" y="4230702"/>
            <a:ext cx="1069828" cy="5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Logotypy\europrofillogo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92" y="3477048"/>
            <a:ext cx="2076987" cy="14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Logotypy\Logo Szynaka Meble z hasłem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69" y="2354298"/>
            <a:ext cx="1999808" cy="3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Logotypy\luttgenslogo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46" y="4230702"/>
            <a:ext cx="1479266" cy="7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E:\Logotypy\MTNORDlogotypy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24" y="2908386"/>
            <a:ext cx="1310105" cy="4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E:\Logotypy\tymbarklogotyp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6" y="1780866"/>
            <a:ext cx="1067387" cy="8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E:\Logotypy\wmglass_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73" y="4230702"/>
            <a:ext cx="799962" cy="5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AA490D85-621D-4E05-BD6A-635FC74D47B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2" y="537650"/>
            <a:ext cx="1640340" cy="392474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D93A261B-328E-4FBC-AAF2-7DA22C9228B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7" y="1145454"/>
            <a:ext cx="1207635" cy="564609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BAF2DBA2-34F4-41E2-B0E8-8A8D799CCB6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16" y="1419147"/>
            <a:ext cx="1935956" cy="657225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B0E0F7FC-6D4E-4A07-9B16-750C56D6C69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49" y="5287622"/>
            <a:ext cx="1719881" cy="302462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99FD62F6-27E8-47A6-BB32-C7FCF53166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8" y="3826892"/>
            <a:ext cx="1513975" cy="301074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25" y="1786772"/>
            <a:ext cx="1022579" cy="359285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5" y="1347816"/>
            <a:ext cx="1029840" cy="262009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6" y="3797092"/>
            <a:ext cx="1637200" cy="272867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44" y="3661135"/>
            <a:ext cx="1543134" cy="466831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6" y="5023183"/>
            <a:ext cx="1300159" cy="528878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56" y="3050776"/>
            <a:ext cx="1122236" cy="443962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" y="4230702"/>
            <a:ext cx="1005770" cy="640844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64" y="3051881"/>
            <a:ext cx="2190637" cy="277481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64" y="2392491"/>
            <a:ext cx="1044009" cy="385481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70" y="1651808"/>
            <a:ext cx="1644720" cy="23403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9" y="1966414"/>
            <a:ext cx="717208" cy="7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2046005-13BA-4C64-A467-13D8032A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CA3D12-50A7-414E-9CFB-49A94A43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363375" cy="281849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Pojęcie nowej inwestycji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6D4002D-67C2-4EA0-BEE6-B92325936B3A}"/>
              </a:ext>
            </a:extLst>
          </p:cNvPr>
          <p:cNvSpPr txBox="1"/>
          <p:nvPr/>
        </p:nvSpPr>
        <p:spPr>
          <a:xfrm>
            <a:off x="457199" y="1748140"/>
            <a:ext cx="835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364E92"/>
                </a:solidFill>
              </a:rPr>
              <a:t>Nowa inwestycja w rozumieniu </a:t>
            </a:r>
            <a:r>
              <a:rPr lang="pl-PL" b="1" i="1" dirty="0">
                <a:solidFill>
                  <a:srgbClr val="364E92"/>
                </a:solidFill>
              </a:rPr>
              <a:t>Ustawy o wspieraniu nowych inwestycji</a:t>
            </a:r>
            <a:endParaRPr lang="pl-PL" b="1" dirty="0">
              <a:solidFill>
                <a:srgbClr val="364E92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2AA85E9-B2EA-418C-AF70-414FBB8C76BB}"/>
              </a:ext>
            </a:extLst>
          </p:cNvPr>
          <p:cNvSpPr txBox="1"/>
          <p:nvPr/>
        </p:nvSpPr>
        <p:spPr>
          <a:xfrm>
            <a:off x="457200" y="2255971"/>
            <a:ext cx="82695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364E92"/>
                </a:solidFill>
              </a:rPr>
              <a:t>założenie nowego zakładu;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364E92"/>
                </a:solidFill>
              </a:rPr>
              <a:t>zwiększenie zdolności produkcyjnej istniejącego zakładu.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364E92"/>
                </a:solidFill>
              </a:rPr>
              <a:t>dywersyfikacja produkcji zakładu przez wprowadzenie produktów uprzednio nieprodukowanych.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364E92"/>
                </a:solidFill>
              </a:rPr>
              <a:t>zasadnicza zmiana dotycząca procesu produkcyjnego istniejącego zakładu.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364E9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364E92"/>
                </a:solidFill>
              </a:rPr>
              <a:t>nabycie aktywów należących do zakładu, który został zamknięty lub zostałby zamknięty, gdyby zakup nie nastąpił, przy czym aktywa nabywane są przez przedsiębiorcę niezwiązanego ze sprzedawcą </a:t>
            </a:r>
            <a:br>
              <a:rPr lang="pl-PL" sz="2000" dirty="0">
                <a:solidFill>
                  <a:srgbClr val="364E92"/>
                </a:solidFill>
              </a:rPr>
            </a:br>
            <a:r>
              <a:rPr lang="pl-PL" sz="2000" dirty="0">
                <a:solidFill>
                  <a:srgbClr val="364E92"/>
                </a:solidFill>
              </a:rPr>
              <a:t>i wyklucza się samo nabycie akcji lub udziałów przedsiębiorstwa.</a:t>
            </a:r>
          </a:p>
        </p:txBody>
      </p:sp>
    </p:spTree>
    <p:extLst>
      <p:ext uri="{BB962C8B-B14F-4D97-AF65-F5344CB8AC3E}">
        <p14:creationId xmlns:p14="http://schemas.microsoft.com/office/powerpoint/2010/main" val="34721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3B6F54-5E04-48AF-9BEA-321B470F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8C67DB-A5D4-4363-850D-093FA402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4198"/>
            <a:ext cx="4363375" cy="281849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Forma wsparcia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6419F05-656C-4A75-B30E-59D30EE2951E}"/>
              </a:ext>
            </a:extLst>
          </p:cNvPr>
          <p:cNvSpPr txBox="1"/>
          <p:nvPr/>
        </p:nvSpPr>
        <p:spPr>
          <a:xfrm>
            <a:off x="457200" y="2636912"/>
            <a:ext cx="8435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364E92"/>
                </a:solidFill>
              </a:rPr>
              <a:t>Pomoc publiczna w postaci zwolnienia z podatku dochodowego.</a:t>
            </a:r>
          </a:p>
          <a:p>
            <a:pPr algn="just"/>
            <a:endParaRPr lang="pl-PL" sz="2400" b="1" dirty="0">
              <a:solidFill>
                <a:srgbClr val="364E92"/>
              </a:solidFill>
            </a:endParaRPr>
          </a:p>
          <a:p>
            <a:pPr algn="just"/>
            <a:r>
              <a:rPr lang="pl-PL" sz="2400" b="1" dirty="0">
                <a:solidFill>
                  <a:srgbClr val="364E92"/>
                </a:solidFill>
              </a:rPr>
              <a:t>Wartość wsparcia wprost proporcjonalna do poniesionych wydatków kwalifikowanych.</a:t>
            </a:r>
          </a:p>
        </p:txBody>
      </p:sp>
    </p:spTree>
    <p:extLst>
      <p:ext uri="{BB962C8B-B14F-4D97-AF65-F5344CB8AC3E}">
        <p14:creationId xmlns:p14="http://schemas.microsoft.com/office/powerpoint/2010/main" val="42754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294AD4-A942-44FD-9EB0-8DCDF27D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208"/>
            <a:ext cx="4483009" cy="400065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D9DA1"/>
                </a:solidFill>
              </a:rPr>
              <a:t>WSPIERANIE NOWYCH INWESTYCJI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D14523-1DBB-4D59-AC1E-068AE0AA6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1847"/>
            <a:ext cx="4363375" cy="494950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pl-PL" sz="2000" dirty="0">
              <a:solidFill>
                <a:srgbClr val="0D9DA1"/>
              </a:solidFill>
              <a:cs typeface="Tahoma" pitchFamily="34" charset="0"/>
            </a:endParaRPr>
          </a:p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pl-PL" sz="2000" dirty="0">
              <a:solidFill>
                <a:srgbClr val="0D9DA1"/>
              </a:solidFill>
              <a:cs typeface="Tahoma" pitchFamily="34" charset="0"/>
            </a:endParaRPr>
          </a:p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rgbClr val="0D9DA1"/>
                </a:solidFill>
                <a:cs typeface="Tahoma" pitchFamily="34" charset="0"/>
              </a:rPr>
              <a:t>Koszty kwalifikowane nowej inwestycji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7E8F64E-9562-46C4-984C-5010D41A357A}"/>
              </a:ext>
            </a:extLst>
          </p:cNvPr>
          <p:cNvSpPr txBox="1"/>
          <p:nvPr/>
        </p:nvSpPr>
        <p:spPr>
          <a:xfrm>
            <a:off x="364922" y="2636912"/>
            <a:ext cx="82757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i="1" dirty="0">
                <a:solidFill>
                  <a:srgbClr val="364E92"/>
                </a:solidFill>
              </a:rPr>
              <a:t>„koszty inwestycji kwalifikujące się do objęcia pomocą publiczną </a:t>
            </a:r>
            <a:r>
              <a:rPr lang="pl-PL" sz="2200" b="1" i="1" u="sng" dirty="0">
                <a:solidFill>
                  <a:srgbClr val="364E92"/>
                </a:solidFill>
              </a:rPr>
              <a:t>z tytułu nowej inwestycji</a:t>
            </a:r>
            <a:r>
              <a:rPr lang="pl-PL" sz="2200" b="1" i="1" dirty="0">
                <a:solidFill>
                  <a:srgbClr val="364E92"/>
                </a:solidFill>
              </a:rPr>
              <a:t> pomniejszone </a:t>
            </a:r>
            <a:br>
              <a:rPr lang="pl-PL" sz="2200" b="1" i="1" dirty="0">
                <a:solidFill>
                  <a:srgbClr val="364E92"/>
                </a:solidFill>
              </a:rPr>
            </a:br>
            <a:r>
              <a:rPr lang="pl-PL" sz="2200" b="1" i="1" dirty="0">
                <a:solidFill>
                  <a:srgbClr val="364E92"/>
                </a:solidFill>
              </a:rPr>
              <a:t>o naliczony podatek od towarów i usług oraz o podatek akcyzowy, jeżeli możliwość ich odliczeń wynika z odrębnych przepisów, poniesione w okresie ważności decyzji </a:t>
            </a:r>
            <a:br>
              <a:rPr lang="pl-PL" sz="2200" b="1" i="1" dirty="0">
                <a:solidFill>
                  <a:srgbClr val="364E92"/>
                </a:solidFill>
              </a:rPr>
            </a:br>
            <a:r>
              <a:rPr lang="pl-PL" sz="2200" b="1" i="1" dirty="0">
                <a:solidFill>
                  <a:srgbClr val="364E92"/>
                </a:solidFill>
              </a:rPr>
              <a:t>o wsparciu lub dwuletnie koszty pracy, jakie mogą być uwzględnione przy określaniu maksymalnej pomocy publicznej, </a:t>
            </a:r>
            <a:r>
              <a:rPr lang="pl-PL" sz="2200" b="1" i="1" u="sng" dirty="0">
                <a:solidFill>
                  <a:srgbClr val="364E92"/>
                </a:solidFill>
              </a:rPr>
              <a:t>ponoszone w okresie ważności decyzji </a:t>
            </a:r>
            <a:br>
              <a:rPr lang="pl-PL" sz="2200" b="1" i="1" u="sng" dirty="0">
                <a:solidFill>
                  <a:srgbClr val="364E92"/>
                </a:solidFill>
              </a:rPr>
            </a:br>
            <a:r>
              <a:rPr lang="pl-PL" sz="2200" b="1" i="1" u="sng" dirty="0">
                <a:solidFill>
                  <a:srgbClr val="364E92"/>
                </a:solidFill>
              </a:rPr>
              <a:t>o wsparciu</a:t>
            </a:r>
            <a:r>
              <a:rPr lang="pl-PL" sz="2200" b="1" i="1" dirty="0">
                <a:solidFill>
                  <a:srgbClr val="364E92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801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MSSE">
  <a:themeElements>
    <a:clrScheme name="WMSSE">
      <a:dk1>
        <a:srgbClr val="323F3E"/>
      </a:dk1>
      <a:lt1>
        <a:sysClr val="window" lastClr="FFFFFF"/>
      </a:lt1>
      <a:dk2>
        <a:srgbClr val="374E93"/>
      </a:dk2>
      <a:lt2>
        <a:srgbClr val="C7D64F"/>
      </a:lt2>
      <a:accent1>
        <a:srgbClr val="0D9EA2"/>
      </a:accent1>
      <a:accent2>
        <a:srgbClr val="C7D64F"/>
      </a:accent2>
      <a:accent3>
        <a:srgbClr val="374E93"/>
      </a:accent3>
      <a:accent4>
        <a:srgbClr val="323F3E"/>
      </a:accent4>
      <a:accent5>
        <a:srgbClr val="86CFD1"/>
      </a:accent5>
      <a:accent6>
        <a:srgbClr val="E3EBA7"/>
      </a:accent6>
      <a:hlink>
        <a:srgbClr val="374E93"/>
      </a:hlink>
      <a:folHlink>
        <a:srgbClr val="0D9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WMSSE.thmx</Template>
  <TotalTime>7629</TotalTime>
  <Words>1605</Words>
  <Application>Microsoft Office PowerPoint</Application>
  <PresentationFormat>Pokaz na ekranie (4:3)</PresentationFormat>
  <Paragraphs>261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Skia</vt:lpstr>
      <vt:lpstr>Tahoma</vt:lpstr>
      <vt:lpstr>Times New Roman</vt:lpstr>
      <vt:lpstr>U001 T OT Light Narrow</vt:lpstr>
      <vt:lpstr>Wingdings</vt:lpstr>
      <vt:lpstr>WMSSE</vt:lpstr>
      <vt:lpstr>WSPIERAMY   NOWE INWESTYCJE</vt:lpstr>
      <vt:lpstr>WSPIERANIE NOWYCH INWESTYCJI</vt:lpstr>
      <vt:lpstr>WSPIERANIE NOWYCH INWESTYCJI</vt:lpstr>
      <vt:lpstr>Wspieranie nowych inwestycji Obszar właściwy dla W-M SSE SA</vt:lpstr>
      <vt:lpstr>WSPIERANIE NOWYCH INWESTYCJI</vt:lpstr>
      <vt:lpstr>Prezentacja programu PowerPoint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WSPIERANIE NOWYCH INWESTYCJI</vt:lpstr>
      <vt:lpstr>Prezentacja programu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</dc:creator>
  <cp:lastModifiedBy>KG</cp:lastModifiedBy>
  <cp:revision>91</cp:revision>
  <dcterms:created xsi:type="dcterms:W3CDTF">2020-02-28T10:37:41Z</dcterms:created>
  <dcterms:modified xsi:type="dcterms:W3CDTF">2021-10-22T11:05:38Z</dcterms:modified>
</cp:coreProperties>
</file>